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256" r:id="rId2"/>
    <p:sldId id="260" r:id="rId3"/>
    <p:sldId id="511" r:id="rId4"/>
    <p:sldId id="512" r:id="rId5"/>
    <p:sldId id="263" r:id="rId6"/>
    <p:sldId id="399" r:id="rId7"/>
    <p:sldId id="400" r:id="rId8"/>
    <p:sldId id="513" r:id="rId9"/>
    <p:sldId id="261" r:id="rId10"/>
    <p:sldId id="478" r:id="rId11"/>
    <p:sldId id="477" r:id="rId12"/>
    <p:sldId id="479" r:id="rId13"/>
    <p:sldId id="480" r:id="rId14"/>
    <p:sldId id="481" r:id="rId15"/>
    <p:sldId id="482" r:id="rId16"/>
    <p:sldId id="483" r:id="rId17"/>
    <p:sldId id="484" r:id="rId18"/>
    <p:sldId id="485" r:id="rId19"/>
    <p:sldId id="486" r:id="rId20"/>
    <p:sldId id="487" r:id="rId21"/>
    <p:sldId id="488" r:id="rId22"/>
    <p:sldId id="489"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264" r:id="rId43"/>
    <p:sldId id="337" r:id="rId44"/>
    <p:sldId id="265" r:id="rId45"/>
    <p:sldId id="339" r:id="rId46"/>
    <p:sldId id="338" r:id="rId47"/>
    <p:sldId id="267" r:id="rId48"/>
    <p:sldId id="340" r:id="rId49"/>
    <p:sldId id="268" r:id="rId50"/>
    <p:sldId id="341" r:id="rId51"/>
    <p:sldId id="402" r:id="rId52"/>
    <p:sldId id="403" r:id="rId53"/>
    <p:sldId id="397" r:id="rId54"/>
    <p:sldId id="510" r:id="rId5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09456"/>
    <a:srgbClr val="996633"/>
    <a:srgbClr val="C32F1F"/>
    <a:srgbClr val="F8CCA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1" autoAdjust="0"/>
    <p:restoredTop sz="89946" autoAdjust="0"/>
  </p:normalViewPr>
  <p:slideViewPr>
    <p:cSldViewPr snapToGrid="0">
      <p:cViewPr varScale="1">
        <p:scale>
          <a:sx n="66" d="100"/>
          <a:sy n="66" d="100"/>
        </p:scale>
        <p:origin x="192" y="752"/>
      </p:cViewPr>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diagrams/_rels/data2.xml.rels><?xml version="1.0" encoding="UTF-8" standalone="yes"?>
<Relationships xmlns="http://schemas.openxmlformats.org/package/2006/relationships"><Relationship Id="rId1" Type="http://schemas.openxmlformats.org/officeDocument/2006/relationships/image" Target="../media/image5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5E014-65FD-4DE1-BBA4-0A3A2BDB53AF}" type="doc">
      <dgm:prSet loTypeId="urn:microsoft.com/office/officeart/2005/8/layout/vList3" loCatId="list" qsTypeId="urn:microsoft.com/office/officeart/2005/8/quickstyle/simple1" qsCatId="simple" csTypeId="urn:microsoft.com/office/officeart/2005/8/colors/accent2_2" csCatId="accent2" phldr="1"/>
      <dgm:spPr/>
    </dgm:pt>
    <dgm:pt modelId="{E79B227C-C8A0-4B8A-B660-D8C00F27897F}">
      <dgm:prSet phldrT="[Texto]" custT="1"/>
      <dgm:spPr/>
      <dgm:t>
        <a:bodyPr/>
        <a:lstStyle/>
        <a:p>
          <a:r>
            <a:rPr lang="es-MX" sz="4000" b="1" dirty="0"/>
            <a:t>¿Qué es la Asamblea Pastoral?</a:t>
          </a:r>
        </a:p>
      </dgm:t>
    </dgm:pt>
    <dgm:pt modelId="{002C9AA5-5018-4F7A-B216-38474BAE69A7}" type="parTrans" cxnId="{DF38D79E-57C1-47CB-8942-84BC8D329A00}">
      <dgm:prSet/>
      <dgm:spPr/>
      <dgm:t>
        <a:bodyPr/>
        <a:lstStyle/>
        <a:p>
          <a:endParaRPr lang="es-MX" sz="2000"/>
        </a:p>
      </dgm:t>
    </dgm:pt>
    <dgm:pt modelId="{6D041B08-8625-4AE4-AA96-974C35CD883B}" type="sibTrans" cxnId="{DF38D79E-57C1-47CB-8942-84BC8D329A00}">
      <dgm:prSet/>
      <dgm:spPr/>
      <dgm:t>
        <a:bodyPr/>
        <a:lstStyle/>
        <a:p>
          <a:endParaRPr lang="es-MX" sz="2000"/>
        </a:p>
      </dgm:t>
    </dgm:pt>
    <dgm:pt modelId="{3288384F-63A1-4499-88C2-3657E1A3459C}">
      <dgm:prSet phldrT="[Texto]" custT="1"/>
      <dgm:spPr/>
      <dgm:t>
        <a:bodyPr/>
        <a:lstStyle/>
        <a:p>
          <a:r>
            <a:rPr lang="es-MX" sz="4000" b="1" dirty="0"/>
            <a:t>¿Quiénes participan </a:t>
          </a:r>
          <a:br>
            <a:rPr lang="es-MX" sz="4000" b="1" dirty="0"/>
          </a:br>
          <a:r>
            <a:rPr lang="es-MX" sz="4000" b="1" dirty="0"/>
            <a:t>en la Asamblea Pastoral?</a:t>
          </a:r>
        </a:p>
      </dgm:t>
    </dgm:pt>
    <dgm:pt modelId="{9892E10F-969C-4132-BB5F-B063853D6B0A}" type="parTrans" cxnId="{8700F100-8F20-422F-AAC5-B8A44E1C580F}">
      <dgm:prSet/>
      <dgm:spPr/>
      <dgm:t>
        <a:bodyPr/>
        <a:lstStyle/>
        <a:p>
          <a:endParaRPr lang="es-MX" sz="2000"/>
        </a:p>
      </dgm:t>
    </dgm:pt>
    <dgm:pt modelId="{5D665A70-B975-412C-9425-CABCE6657725}" type="sibTrans" cxnId="{8700F100-8F20-422F-AAC5-B8A44E1C580F}">
      <dgm:prSet/>
      <dgm:spPr/>
      <dgm:t>
        <a:bodyPr/>
        <a:lstStyle/>
        <a:p>
          <a:endParaRPr lang="es-MX" sz="2000"/>
        </a:p>
      </dgm:t>
    </dgm:pt>
    <dgm:pt modelId="{F19897FE-DDB2-4C1C-A03B-70995779B04B}">
      <dgm:prSet phldrT="[Texto]" custT="1"/>
      <dgm:spPr/>
      <dgm:t>
        <a:bodyPr/>
        <a:lstStyle/>
        <a:p>
          <a:r>
            <a:rPr lang="es-MX" sz="4000" b="1" dirty="0"/>
            <a:t>Programa de trabajo</a:t>
          </a:r>
        </a:p>
      </dgm:t>
    </dgm:pt>
    <dgm:pt modelId="{DCBA9104-33F6-4D0D-8738-ED09757DDB3D}" type="parTrans" cxnId="{3F444BA5-408B-455F-BE85-97C7178465A7}">
      <dgm:prSet/>
      <dgm:spPr/>
      <dgm:t>
        <a:bodyPr/>
        <a:lstStyle/>
        <a:p>
          <a:endParaRPr lang="es-MX" sz="2000"/>
        </a:p>
      </dgm:t>
    </dgm:pt>
    <dgm:pt modelId="{2F5E1882-108F-49FA-A0A3-EF3DEE9F6596}" type="sibTrans" cxnId="{3F444BA5-408B-455F-BE85-97C7178465A7}">
      <dgm:prSet/>
      <dgm:spPr/>
      <dgm:t>
        <a:bodyPr/>
        <a:lstStyle/>
        <a:p>
          <a:endParaRPr lang="es-MX" sz="2000"/>
        </a:p>
      </dgm:t>
    </dgm:pt>
    <dgm:pt modelId="{1F67F463-2C04-4B6B-A77B-DCDA58B2F096}" type="pres">
      <dgm:prSet presAssocID="{F3F5E014-65FD-4DE1-BBA4-0A3A2BDB53AF}" presName="linearFlow" presStyleCnt="0">
        <dgm:presLayoutVars>
          <dgm:dir/>
          <dgm:resizeHandles val="exact"/>
        </dgm:presLayoutVars>
      </dgm:prSet>
      <dgm:spPr/>
    </dgm:pt>
    <dgm:pt modelId="{38A36FCF-6537-4E12-B19A-0C499DA26753}" type="pres">
      <dgm:prSet presAssocID="{E79B227C-C8A0-4B8A-B660-D8C00F27897F}" presName="composite" presStyleCnt="0"/>
      <dgm:spPr/>
    </dgm:pt>
    <dgm:pt modelId="{599C3D3D-4E0F-493F-AE44-AB334F7FFE54}" type="pres">
      <dgm:prSet presAssocID="{E79B227C-C8A0-4B8A-B660-D8C00F27897F}" presName="imgShp" presStyleLbl="fgImgPlace1" presStyleIdx="0" presStyleCnt="3" custLinFactNeighborX="-199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857D61AA-3544-47A0-B032-82A559FDAAD8}" type="pres">
      <dgm:prSet presAssocID="{E79B227C-C8A0-4B8A-B660-D8C00F27897F}" presName="txShp" presStyleLbl="node1" presStyleIdx="0" presStyleCnt="3" custScaleX="137342" custLinFactNeighborX="2892">
        <dgm:presLayoutVars>
          <dgm:bulletEnabled val="1"/>
        </dgm:presLayoutVars>
      </dgm:prSet>
      <dgm:spPr/>
    </dgm:pt>
    <dgm:pt modelId="{0EC2D18B-A530-4C1B-BB60-FCCC14DB8AB3}" type="pres">
      <dgm:prSet presAssocID="{6D041B08-8625-4AE4-AA96-974C35CD883B}" presName="spacing" presStyleCnt="0"/>
      <dgm:spPr/>
    </dgm:pt>
    <dgm:pt modelId="{60EB5746-BBFD-4D14-9DCC-4CAA9BE6E34B}" type="pres">
      <dgm:prSet presAssocID="{3288384F-63A1-4499-88C2-3657E1A3459C}" presName="composite" presStyleCnt="0"/>
      <dgm:spPr/>
    </dgm:pt>
    <dgm:pt modelId="{E959844A-7892-4518-9B00-F18C0CF82C90}" type="pres">
      <dgm:prSet presAssocID="{3288384F-63A1-4499-88C2-3657E1A3459C}" presName="imgShp" presStyleLbl="fgImgPlace1" presStyleIdx="1" presStyleCnt="3" custLinFactNeighborX="-1992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E93A1D5-41AD-4A66-A49E-A319FE70AEA3}" type="pres">
      <dgm:prSet presAssocID="{3288384F-63A1-4499-88C2-3657E1A3459C}" presName="txShp" presStyleLbl="node1" presStyleIdx="1" presStyleCnt="3" custScaleX="137342" custLinFactNeighborX="2651">
        <dgm:presLayoutVars>
          <dgm:bulletEnabled val="1"/>
        </dgm:presLayoutVars>
      </dgm:prSet>
      <dgm:spPr/>
    </dgm:pt>
    <dgm:pt modelId="{A2AB78BE-D044-49F9-805B-DC2980A8E076}" type="pres">
      <dgm:prSet presAssocID="{5D665A70-B975-412C-9425-CABCE6657725}" presName="spacing" presStyleCnt="0"/>
      <dgm:spPr/>
    </dgm:pt>
    <dgm:pt modelId="{90FEA1DE-F287-478B-A903-67D679476DE3}" type="pres">
      <dgm:prSet presAssocID="{F19897FE-DDB2-4C1C-A03B-70995779B04B}" presName="composite" presStyleCnt="0"/>
      <dgm:spPr/>
    </dgm:pt>
    <dgm:pt modelId="{F6478975-FEAD-4ECE-9C3D-C45814B882C4}" type="pres">
      <dgm:prSet presAssocID="{F19897FE-DDB2-4C1C-A03B-70995779B04B}" presName="imgShp" presStyleLbl="fgImgPlace1" presStyleIdx="2" presStyleCnt="3" custLinFactNeighborX="-1992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06647DD-CE7F-47B6-8DA5-E7DB5BEA619D}" type="pres">
      <dgm:prSet presAssocID="{F19897FE-DDB2-4C1C-A03B-70995779B04B}" presName="txShp" presStyleLbl="node1" presStyleIdx="2" presStyleCnt="3" custScaleX="137342" custLinFactNeighborX="2892">
        <dgm:presLayoutVars>
          <dgm:bulletEnabled val="1"/>
        </dgm:presLayoutVars>
      </dgm:prSet>
      <dgm:spPr/>
    </dgm:pt>
  </dgm:ptLst>
  <dgm:cxnLst>
    <dgm:cxn modelId="{8700F100-8F20-422F-AAC5-B8A44E1C580F}" srcId="{F3F5E014-65FD-4DE1-BBA4-0A3A2BDB53AF}" destId="{3288384F-63A1-4499-88C2-3657E1A3459C}" srcOrd="1" destOrd="0" parTransId="{9892E10F-969C-4132-BB5F-B063853D6B0A}" sibTransId="{5D665A70-B975-412C-9425-CABCE6657725}"/>
    <dgm:cxn modelId="{3A40D507-D9D9-4334-8FF2-ACBC22DC9A53}" type="presOf" srcId="{E79B227C-C8A0-4B8A-B660-D8C00F27897F}" destId="{857D61AA-3544-47A0-B032-82A559FDAAD8}" srcOrd="0" destOrd="0" presId="urn:microsoft.com/office/officeart/2005/8/layout/vList3"/>
    <dgm:cxn modelId="{4068F226-0141-41DE-858E-D5ED12B9AD62}" type="presOf" srcId="{3288384F-63A1-4499-88C2-3657E1A3459C}" destId="{EE93A1D5-41AD-4A66-A49E-A319FE70AEA3}" srcOrd="0" destOrd="0" presId="urn:microsoft.com/office/officeart/2005/8/layout/vList3"/>
    <dgm:cxn modelId="{DF38D79E-57C1-47CB-8942-84BC8D329A00}" srcId="{F3F5E014-65FD-4DE1-BBA4-0A3A2BDB53AF}" destId="{E79B227C-C8A0-4B8A-B660-D8C00F27897F}" srcOrd="0" destOrd="0" parTransId="{002C9AA5-5018-4F7A-B216-38474BAE69A7}" sibTransId="{6D041B08-8625-4AE4-AA96-974C35CD883B}"/>
    <dgm:cxn modelId="{3F444BA5-408B-455F-BE85-97C7178465A7}" srcId="{F3F5E014-65FD-4DE1-BBA4-0A3A2BDB53AF}" destId="{F19897FE-DDB2-4C1C-A03B-70995779B04B}" srcOrd="2" destOrd="0" parTransId="{DCBA9104-33F6-4D0D-8738-ED09757DDB3D}" sibTransId="{2F5E1882-108F-49FA-A0A3-EF3DEE9F6596}"/>
    <dgm:cxn modelId="{10DBF5CF-9584-4687-82C3-5426FCF13F83}" type="presOf" srcId="{F3F5E014-65FD-4DE1-BBA4-0A3A2BDB53AF}" destId="{1F67F463-2C04-4B6B-A77B-DCDA58B2F096}" srcOrd="0" destOrd="0" presId="urn:microsoft.com/office/officeart/2005/8/layout/vList3"/>
    <dgm:cxn modelId="{225C0AD6-65E8-436D-A231-C59BB171767E}" type="presOf" srcId="{F19897FE-DDB2-4C1C-A03B-70995779B04B}" destId="{106647DD-CE7F-47B6-8DA5-E7DB5BEA619D}" srcOrd="0" destOrd="0" presId="urn:microsoft.com/office/officeart/2005/8/layout/vList3"/>
    <dgm:cxn modelId="{A2451ADB-895C-4FD2-AE75-F705320DBC84}" type="presParOf" srcId="{1F67F463-2C04-4B6B-A77B-DCDA58B2F096}" destId="{38A36FCF-6537-4E12-B19A-0C499DA26753}" srcOrd="0" destOrd="0" presId="urn:microsoft.com/office/officeart/2005/8/layout/vList3"/>
    <dgm:cxn modelId="{417B6678-A211-4042-8662-3B1A0C12C700}" type="presParOf" srcId="{38A36FCF-6537-4E12-B19A-0C499DA26753}" destId="{599C3D3D-4E0F-493F-AE44-AB334F7FFE54}" srcOrd="0" destOrd="0" presId="urn:microsoft.com/office/officeart/2005/8/layout/vList3"/>
    <dgm:cxn modelId="{AE53C180-5A8F-4FC2-8B31-2153EAFFD145}" type="presParOf" srcId="{38A36FCF-6537-4E12-B19A-0C499DA26753}" destId="{857D61AA-3544-47A0-B032-82A559FDAAD8}" srcOrd="1" destOrd="0" presId="urn:microsoft.com/office/officeart/2005/8/layout/vList3"/>
    <dgm:cxn modelId="{29176D4B-A6D3-401B-BB65-B8A8A266732E}" type="presParOf" srcId="{1F67F463-2C04-4B6B-A77B-DCDA58B2F096}" destId="{0EC2D18B-A530-4C1B-BB60-FCCC14DB8AB3}" srcOrd="1" destOrd="0" presId="urn:microsoft.com/office/officeart/2005/8/layout/vList3"/>
    <dgm:cxn modelId="{94DA399D-2FD1-4FDF-ABB7-4B324DED2EA6}" type="presParOf" srcId="{1F67F463-2C04-4B6B-A77B-DCDA58B2F096}" destId="{60EB5746-BBFD-4D14-9DCC-4CAA9BE6E34B}" srcOrd="2" destOrd="0" presId="urn:microsoft.com/office/officeart/2005/8/layout/vList3"/>
    <dgm:cxn modelId="{DD3F87B0-3A9E-4B38-B725-8671BFF4FFC1}" type="presParOf" srcId="{60EB5746-BBFD-4D14-9DCC-4CAA9BE6E34B}" destId="{E959844A-7892-4518-9B00-F18C0CF82C90}" srcOrd="0" destOrd="0" presId="urn:microsoft.com/office/officeart/2005/8/layout/vList3"/>
    <dgm:cxn modelId="{A517DCA9-929A-443D-B8AB-31230EA0EB2C}" type="presParOf" srcId="{60EB5746-BBFD-4D14-9DCC-4CAA9BE6E34B}" destId="{EE93A1D5-41AD-4A66-A49E-A319FE70AEA3}" srcOrd="1" destOrd="0" presId="urn:microsoft.com/office/officeart/2005/8/layout/vList3"/>
    <dgm:cxn modelId="{BD12AE30-B7DA-48FF-9441-974C412BAB8B}" type="presParOf" srcId="{1F67F463-2C04-4B6B-A77B-DCDA58B2F096}" destId="{A2AB78BE-D044-49F9-805B-DC2980A8E076}" srcOrd="3" destOrd="0" presId="urn:microsoft.com/office/officeart/2005/8/layout/vList3"/>
    <dgm:cxn modelId="{64FF43D6-2C82-414B-AB43-B941D57DBF9C}" type="presParOf" srcId="{1F67F463-2C04-4B6B-A77B-DCDA58B2F096}" destId="{90FEA1DE-F287-478B-A903-67D679476DE3}" srcOrd="4" destOrd="0" presId="urn:microsoft.com/office/officeart/2005/8/layout/vList3"/>
    <dgm:cxn modelId="{544B7912-3704-4D83-96AA-D91C0D222853}" type="presParOf" srcId="{90FEA1DE-F287-478B-A903-67D679476DE3}" destId="{F6478975-FEAD-4ECE-9C3D-C45814B882C4}" srcOrd="0" destOrd="0" presId="urn:microsoft.com/office/officeart/2005/8/layout/vList3"/>
    <dgm:cxn modelId="{5FC5B351-F119-406C-AB8C-2CB0C6F5525F}" type="presParOf" srcId="{90FEA1DE-F287-478B-A903-67D679476DE3}" destId="{106647DD-CE7F-47B6-8DA5-E7DB5BEA61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C4F77-515A-424F-9434-86CA01D722F3}" type="doc">
      <dgm:prSet loTypeId="urn:microsoft.com/office/officeart/2005/8/layout/vList4" loCatId="list" qsTypeId="urn:microsoft.com/office/officeart/2005/8/quickstyle/simple1" qsCatId="simple" csTypeId="urn:microsoft.com/office/officeart/2005/8/colors/accent2_4" csCatId="accent2" phldr="1"/>
      <dgm:spPr/>
      <dgm:t>
        <a:bodyPr/>
        <a:lstStyle/>
        <a:p>
          <a:endParaRPr lang="es-MX"/>
        </a:p>
      </dgm:t>
    </dgm:pt>
    <dgm:pt modelId="{60A52CAB-6C1F-4493-9BC2-182D765B9C5E}">
      <dgm:prSet phldrT="[Texto]" custT="1"/>
      <dgm:spPr/>
      <dgm:t>
        <a:bodyPr/>
        <a:lstStyle/>
        <a:p>
          <a:pPr algn="ctr"/>
          <a:r>
            <a:rPr lang="es-MX" sz="5400" dirty="0"/>
            <a:t>Todos los agentes de </a:t>
          </a:r>
          <a:br>
            <a:rPr lang="es-MX" sz="5400" dirty="0"/>
          </a:br>
          <a:r>
            <a:rPr lang="es-MX" sz="5400" dirty="0"/>
            <a:t>pastoral en su propia instancia diocesana.</a:t>
          </a:r>
        </a:p>
        <a:p>
          <a:pPr algn="ctr"/>
          <a:r>
            <a:rPr lang="es-MX" sz="2400" dirty="0"/>
            <a:t>(En la parroquia también los que no son agentes)</a:t>
          </a:r>
          <a:endParaRPr lang="es-MX" sz="2800" dirty="0"/>
        </a:p>
      </dgm:t>
    </dgm:pt>
    <dgm:pt modelId="{42472E43-B273-4E33-9534-154AE0D6508F}" type="parTrans" cxnId="{F399C16D-9410-4235-82AA-DBC6D10B6E11}">
      <dgm:prSet/>
      <dgm:spPr/>
      <dgm:t>
        <a:bodyPr/>
        <a:lstStyle/>
        <a:p>
          <a:pPr algn="ctr"/>
          <a:endParaRPr lang="es-MX" sz="1400"/>
        </a:p>
      </dgm:t>
    </dgm:pt>
    <dgm:pt modelId="{DCD6648C-AA7E-426D-B613-F402260796B3}" type="sibTrans" cxnId="{F399C16D-9410-4235-82AA-DBC6D10B6E11}">
      <dgm:prSet/>
      <dgm:spPr/>
      <dgm:t>
        <a:bodyPr/>
        <a:lstStyle/>
        <a:p>
          <a:pPr algn="ctr"/>
          <a:endParaRPr lang="es-MX" sz="1400"/>
        </a:p>
      </dgm:t>
    </dgm:pt>
    <dgm:pt modelId="{65BA5979-614B-46AC-A4BF-D10404AAB2C4}" type="pres">
      <dgm:prSet presAssocID="{3A8C4F77-515A-424F-9434-86CA01D722F3}" presName="linear" presStyleCnt="0">
        <dgm:presLayoutVars>
          <dgm:dir/>
          <dgm:resizeHandles val="exact"/>
        </dgm:presLayoutVars>
      </dgm:prSet>
      <dgm:spPr/>
    </dgm:pt>
    <dgm:pt modelId="{BA2ECF74-5C18-44C1-83DA-558D6F299B71}" type="pres">
      <dgm:prSet presAssocID="{60A52CAB-6C1F-4493-9BC2-182D765B9C5E}" presName="comp" presStyleCnt="0"/>
      <dgm:spPr/>
    </dgm:pt>
    <dgm:pt modelId="{DF7C9EEC-66EF-47EA-ACBD-377B48276429}" type="pres">
      <dgm:prSet presAssocID="{60A52CAB-6C1F-4493-9BC2-182D765B9C5E}" presName="box" presStyleLbl="node1" presStyleIdx="0" presStyleCnt="1" custLinFactNeighborX="-143"/>
      <dgm:spPr/>
    </dgm:pt>
    <dgm:pt modelId="{C90AAD70-7C88-4332-A1BC-5E2DD73A88F1}" type="pres">
      <dgm:prSet presAssocID="{60A52CAB-6C1F-4493-9BC2-182D765B9C5E}" presName="img" presStyleLbl="fgImgPlace1" presStyleIdx="0" presStyleCnt="1" custScaleX="143467" custLinFactNeighborX="12006" custLinFactNeighborY="7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39962900-12BC-494B-B592-AEEEEA51C7DB}" type="pres">
      <dgm:prSet presAssocID="{60A52CAB-6C1F-4493-9BC2-182D765B9C5E}" presName="text" presStyleLbl="node1" presStyleIdx="0" presStyleCnt="1">
        <dgm:presLayoutVars>
          <dgm:bulletEnabled val="1"/>
        </dgm:presLayoutVars>
      </dgm:prSet>
      <dgm:spPr/>
    </dgm:pt>
  </dgm:ptLst>
  <dgm:cxnLst>
    <dgm:cxn modelId="{9BD4221E-DC0C-44BA-B5C4-953837F83525}" type="presOf" srcId="{60A52CAB-6C1F-4493-9BC2-182D765B9C5E}" destId="{39962900-12BC-494B-B592-AEEEEA51C7DB}" srcOrd="1" destOrd="0" presId="urn:microsoft.com/office/officeart/2005/8/layout/vList4"/>
    <dgm:cxn modelId="{3C088930-1AA8-4D9D-A754-7BA54B4369DA}" type="presOf" srcId="{60A52CAB-6C1F-4493-9BC2-182D765B9C5E}" destId="{DF7C9EEC-66EF-47EA-ACBD-377B48276429}" srcOrd="0" destOrd="0" presId="urn:microsoft.com/office/officeart/2005/8/layout/vList4"/>
    <dgm:cxn modelId="{F399C16D-9410-4235-82AA-DBC6D10B6E11}" srcId="{3A8C4F77-515A-424F-9434-86CA01D722F3}" destId="{60A52CAB-6C1F-4493-9BC2-182D765B9C5E}" srcOrd="0" destOrd="0" parTransId="{42472E43-B273-4E33-9534-154AE0D6508F}" sibTransId="{DCD6648C-AA7E-426D-B613-F402260796B3}"/>
    <dgm:cxn modelId="{FDF6FAC7-1A3B-449F-8C51-174B06232872}" type="presOf" srcId="{3A8C4F77-515A-424F-9434-86CA01D722F3}" destId="{65BA5979-614B-46AC-A4BF-D10404AAB2C4}" srcOrd="0" destOrd="0" presId="urn:microsoft.com/office/officeart/2005/8/layout/vList4"/>
    <dgm:cxn modelId="{B1E67B33-3B4E-44E2-A486-CCEABFCCD2EE}" type="presParOf" srcId="{65BA5979-614B-46AC-A4BF-D10404AAB2C4}" destId="{BA2ECF74-5C18-44C1-83DA-558D6F299B71}" srcOrd="0" destOrd="0" presId="urn:microsoft.com/office/officeart/2005/8/layout/vList4"/>
    <dgm:cxn modelId="{E04683FF-8490-431F-A383-668DC6825697}" type="presParOf" srcId="{BA2ECF74-5C18-44C1-83DA-558D6F299B71}" destId="{DF7C9EEC-66EF-47EA-ACBD-377B48276429}" srcOrd="0" destOrd="0" presId="urn:microsoft.com/office/officeart/2005/8/layout/vList4"/>
    <dgm:cxn modelId="{FCC8B1CD-1199-4706-8AEF-450ECB68AA22}" type="presParOf" srcId="{BA2ECF74-5C18-44C1-83DA-558D6F299B71}" destId="{C90AAD70-7C88-4332-A1BC-5E2DD73A88F1}" srcOrd="1" destOrd="0" presId="urn:microsoft.com/office/officeart/2005/8/layout/vList4"/>
    <dgm:cxn modelId="{ABD5156E-760A-432E-841D-171AFD1C8BBF}" type="presParOf" srcId="{BA2ECF74-5C18-44C1-83DA-558D6F299B71}" destId="{39962900-12BC-494B-B592-AEEEEA51C7D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D61AA-3544-47A0-B032-82A559FDAAD8}">
      <dsp:nvSpPr>
        <dsp:cNvPr id="0" name=""/>
        <dsp:cNvSpPr/>
      </dsp:nvSpPr>
      <dsp:spPr>
        <a:xfrm rot="10800000">
          <a:off x="619963" y="360"/>
          <a:ext cx="9049559" cy="130794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69" tIns="152400" rIns="28448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t>¿Qué es la Asamblea Pastoral?</a:t>
          </a:r>
        </a:p>
      </dsp:txBody>
      <dsp:txXfrm rot="10800000">
        <a:off x="946950" y="360"/>
        <a:ext cx="8722572" cy="1307949"/>
      </dsp:txXfrm>
    </dsp:sp>
    <dsp:sp modelId="{599C3D3D-4E0F-493F-AE44-AB334F7FFE54}">
      <dsp:nvSpPr>
        <dsp:cNvPr id="0" name=""/>
        <dsp:cNvSpPr/>
      </dsp:nvSpPr>
      <dsp:spPr>
        <a:xfrm>
          <a:off x="745017" y="360"/>
          <a:ext cx="1307949" cy="13079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93A1D5-41AD-4A66-A49E-A319FE70AEA3}">
      <dsp:nvSpPr>
        <dsp:cNvPr id="0" name=""/>
        <dsp:cNvSpPr/>
      </dsp:nvSpPr>
      <dsp:spPr>
        <a:xfrm rot="10800000">
          <a:off x="604083" y="1698742"/>
          <a:ext cx="9049559" cy="130794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69" tIns="152400" rIns="28448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t>¿Quiénes participan </a:t>
          </a:r>
          <a:br>
            <a:rPr lang="es-MX" sz="4000" b="1" kern="1200" dirty="0"/>
          </a:br>
          <a:r>
            <a:rPr lang="es-MX" sz="4000" b="1" kern="1200" dirty="0"/>
            <a:t>en la Asamblea Pastoral?</a:t>
          </a:r>
        </a:p>
      </dsp:txBody>
      <dsp:txXfrm rot="10800000">
        <a:off x="931070" y="1698742"/>
        <a:ext cx="8722572" cy="1307949"/>
      </dsp:txXfrm>
    </dsp:sp>
    <dsp:sp modelId="{E959844A-7892-4518-9B00-F18C0CF82C90}">
      <dsp:nvSpPr>
        <dsp:cNvPr id="0" name=""/>
        <dsp:cNvSpPr/>
      </dsp:nvSpPr>
      <dsp:spPr>
        <a:xfrm>
          <a:off x="745017" y="1698742"/>
          <a:ext cx="1307949" cy="130794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647DD-CE7F-47B6-8DA5-E7DB5BEA619D}">
      <dsp:nvSpPr>
        <dsp:cNvPr id="0" name=""/>
        <dsp:cNvSpPr/>
      </dsp:nvSpPr>
      <dsp:spPr>
        <a:xfrm rot="10800000">
          <a:off x="619963" y="3397124"/>
          <a:ext cx="9049559" cy="130794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69" tIns="152400" rIns="28448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t>Programa de trabajo</a:t>
          </a:r>
        </a:p>
      </dsp:txBody>
      <dsp:txXfrm rot="10800000">
        <a:off x="946950" y="3397124"/>
        <a:ext cx="8722572" cy="1307949"/>
      </dsp:txXfrm>
    </dsp:sp>
    <dsp:sp modelId="{F6478975-FEAD-4ECE-9C3D-C45814B882C4}">
      <dsp:nvSpPr>
        <dsp:cNvPr id="0" name=""/>
        <dsp:cNvSpPr/>
      </dsp:nvSpPr>
      <dsp:spPr>
        <a:xfrm>
          <a:off x="745017" y="3397124"/>
          <a:ext cx="1307949" cy="130794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C9EEC-66EF-47EA-ACBD-377B48276429}">
      <dsp:nvSpPr>
        <dsp:cNvPr id="0" name=""/>
        <dsp:cNvSpPr/>
      </dsp:nvSpPr>
      <dsp:spPr>
        <a:xfrm>
          <a:off x="34898" y="0"/>
          <a:ext cx="11243867" cy="3867834"/>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s-MX" sz="5400" kern="1200" dirty="0"/>
            <a:t>Todos los agentes de </a:t>
          </a:r>
          <a:br>
            <a:rPr lang="es-MX" sz="5400" kern="1200" dirty="0"/>
          </a:br>
          <a:r>
            <a:rPr lang="es-MX" sz="5400" kern="1200" dirty="0"/>
            <a:t>pastoral en su propia instancia diocesana.</a:t>
          </a:r>
        </a:p>
        <a:p>
          <a:pPr marL="0" lvl="0" indent="0" algn="ctr" defTabSz="2400300">
            <a:lnSpc>
              <a:spcPct val="90000"/>
            </a:lnSpc>
            <a:spcBef>
              <a:spcPct val="0"/>
            </a:spcBef>
            <a:spcAft>
              <a:spcPct val="35000"/>
            </a:spcAft>
            <a:buNone/>
          </a:pPr>
          <a:r>
            <a:rPr lang="es-MX" sz="2400" kern="1200" dirty="0"/>
            <a:t>(En la parroquia también los que no son agentes)</a:t>
          </a:r>
          <a:endParaRPr lang="es-MX" sz="2800" kern="1200" dirty="0"/>
        </a:p>
      </dsp:txBody>
      <dsp:txXfrm>
        <a:off x="2670454" y="0"/>
        <a:ext cx="8608310" cy="3867834"/>
      </dsp:txXfrm>
    </dsp:sp>
    <dsp:sp modelId="{C90AAD70-7C88-4332-A1BC-5E2DD73A88F1}">
      <dsp:nvSpPr>
        <dsp:cNvPr id="0" name=""/>
        <dsp:cNvSpPr/>
      </dsp:nvSpPr>
      <dsp:spPr>
        <a:xfrm>
          <a:off x="219010" y="410361"/>
          <a:ext cx="3226247" cy="30942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1591F7-E9EF-4C31-A8B8-38BF8BAE6FFA}" type="datetimeFigureOut">
              <a:rPr lang="es-MX" smtClean="0"/>
              <a:t>17/10/18</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D48259-541F-4DE4-9663-350EFC63FD70}" type="slidenum">
              <a:rPr lang="es-MX" smtClean="0"/>
              <a:t>‹Nº›</a:t>
            </a:fld>
            <a:endParaRPr lang="es-MX"/>
          </a:p>
        </p:txBody>
      </p:sp>
    </p:spTree>
    <p:extLst>
      <p:ext uri="{BB962C8B-B14F-4D97-AF65-F5344CB8AC3E}">
        <p14:creationId xmlns:p14="http://schemas.microsoft.com/office/powerpoint/2010/main" val="1874214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29829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63459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487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40811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6734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86383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3BC724E-43DA-4BA1-AF72-7E9DD81F34D8}" type="datetimeFigureOut">
              <a:rPr lang="es-MX" smtClean="0"/>
              <a:t>17/10/18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216259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3BC724E-43DA-4BA1-AF72-7E9DD81F34D8}" type="datetimeFigureOut">
              <a:rPr lang="es-MX" smtClean="0"/>
              <a:t>17/10/18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7745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BC724E-43DA-4BA1-AF72-7E9DD81F34D8}" type="datetimeFigureOut">
              <a:rPr lang="es-MX" smtClean="0"/>
              <a:t>17/10/18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4204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258727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1599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3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C724E-43DA-4BA1-AF72-7E9DD81F34D8}" type="datetimeFigureOut">
              <a:rPr lang="es-MX" smtClean="0"/>
              <a:t>17/10/18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2CFA1-8205-4259-8039-6CE321CFEAB4}" type="slidenum">
              <a:rPr lang="es-MX" smtClean="0"/>
              <a:t>‹Nº›</a:t>
            </a:fld>
            <a:endParaRPr lang="es-MX"/>
          </a:p>
        </p:txBody>
      </p:sp>
    </p:spTree>
    <p:extLst>
      <p:ext uri="{BB962C8B-B14F-4D97-AF65-F5344CB8AC3E}">
        <p14:creationId xmlns:p14="http://schemas.microsoft.com/office/powerpoint/2010/main" val="330934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B1E01F6-6C49-7D4E-8D16-FBA57967FD31}"/>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28653" r="-1" b="26220"/>
          <a:stretch/>
        </p:blipFill>
        <p:spPr>
          <a:xfrm>
            <a:off x="-3" y="-28"/>
            <a:ext cx="12192000" cy="6855958"/>
          </a:xfrm>
          <a:prstGeom prst="rect">
            <a:avLst/>
          </a:prstGeom>
        </p:spPr>
      </p:pic>
      <p:sp>
        <p:nvSpPr>
          <p:cNvPr id="2" name="Título 1"/>
          <p:cNvSpPr>
            <a:spLocks noGrp="1"/>
          </p:cNvSpPr>
          <p:nvPr>
            <p:ph type="ctrTitle"/>
          </p:nvPr>
        </p:nvSpPr>
        <p:spPr>
          <a:xfrm>
            <a:off x="6072445" y="3640254"/>
            <a:ext cx="5319433" cy="2076333"/>
          </a:xfrm>
        </p:spPr>
        <p:txBody>
          <a:bodyPr anchor="t">
            <a:normAutofit/>
          </a:bodyPr>
          <a:lstStyle/>
          <a:p>
            <a:pPr algn="l"/>
            <a:r>
              <a:rPr lang="es-MX" sz="4800" b="1"/>
              <a:t>Vicaría Diocesana de Pastoral</a:t>
            </a:r>
          </a:p>
        </p:txBody>
      </p:sp>
      <p:sp>
        <p:nvSpPr>
          <p:cNvPr id="3" name="Subtítulo 2"/>
          <p:cNvSpPr>
            <a:spLocks noGrp="1"/>
          </p:cNvSpPr>
          <p:nvPr>
            <p:ph type="subTitle" idx="1"/>
          </p:nvPr>
        </p:nvSpPr>
        <p:spPr>
          <a:xfrm>
            <a:off x="6072446" y="2668075"/>
            <a:ext cx="5319431" cy="972180"/>
          </a:xfrm>
        </p:spPr>
        <p:txBody>
          <a:bodyPr anchor="b">
            <a:normAutofit/>
          </a:bodyPr>
          <a:lstStyle/>
          <a:p>
            <a:pPr algn="l"/>
            <a:r>
              <a:rPr lang="es-MX" sz="2000" b="1"/>
              <a:t>Arquidiócesis de Guadalajara</a:t>
            </a:r>
          </a:p>
        </p:txBody>
      </p:sp>
      <p:sp>
        <p:nvSpPr>
          <p:cNvPr id="16" name="Freeform: Shape 15">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Vicaria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67" r="1" b="6502"/>
          <a:stretch/>
        </p:blipFill>
        <p:spPr bwMode="auto">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889033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9547" y="119920"/>
            <a:ext cx="10949719" cy="4002375"/>
          </a:xfrm>
        </p:spPr>
        <p:txBody>
          <a:bodyPr>
            <a:noAutofit/>
          </a:bodyPr>
          <a:lstStyle/>
          <a:p>
            <a:pPr algn="just"/>
            <a:r>
              <a:rPr lang="es-MX" sz="3200" b="1" dirty="0"/>
              <a:t>En Guadalajara, a través de la Iglesia, Dios actuó en el pasado, actúa en el presente y seguirá actuando en el futuro, con nosotros, sin nosotros y a pesar de nosotros: a veces, en nuestra libertad y responsabilidad, los agentes de pastoral hemos actuado con magnanimidad, con grandeza de corazón, como nuestros primeros evangelizadores, que gestaron una nueva realidad de vida, cuya influencia aún perdura entre nosotros, o como los mártires que testificaron con su sangre la fe en Cristo y el amor a la Virgen de Guadalupe.</a:t>
            </a:r>
            <a:endParaRPr lang="es-MX"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484" y="3986447"/>
            <a:ext cx="4811843" cy="2706661"/>
          </a:xfrm>
          <a:prstGeom prst="rect">
            <a:avLst/>
          </a:prstGeom>
          <a:ln>
            <a:noFill/>
          </a:ln>
          <a:effectLst>
            <a:softEdge rad="112500"/>
          </a:effectLst>
        </p:spPr>
      </p:pic>
    </p:spTree>
    <p:extLst>
      <p:ext uri="{BB962C8B-B14F-4D97-AF65-F5344CB8AC3E}">
        <p14:creationId xmlns:p14="http://schemas.microsoft.com/office/powerpoint/2010/main" val="152531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361889" y="-739302"/>
            <a:ext cx="5830111" cy="7597302"/>
          </a:xfrm>
        </p:spPr>
        <p:txBody>
          <a:bodyPr vert="horz" lIns="91440" tIns="45720" rIns="91440" bIns="45720" rtlCol="0" anchor="b">
            <a:normAutofit/>
          </a:bodyPr>
          <a:lstStyle/>
          <a:p>
            <a:r>
              <a:rPr lang="es-ES_tradnl" sz="3200" b="1" dirty="0"/>
              <a:t>Otras veces, los agentes de pastoral nos hemos preocupado de muchas cosas periféricas que priorizamos, como cuando estamos más preocupados de la institución</a:t>
            </a:r>
            <a:br>
              <a:rPr lang="es-ES_tradnl" sz="3200" b="1" dirty="0"/>
            </a:br>
            <a:r>
              <a:rPr lang="es-ES_tradnl" sz="3200" b="1" dirty="0"/>
              <a:t>humana, su economía y sus proyectos, descuidando lo esencial del Reino y de sus valores.</a:t>
            </a:r>
            <a:br>
              <a:rPr lang="es-ES_tradnl" sz="3200" b="1" dirty="0"/>
            </a:br>
            <a:br>
              <a:rPr lang="es-ES_tradnl" sz="3200" b="1" dirty="0"/>
            </a:br>
            <a:r>
              <a:rPr lang="es-ES_tradnl" sz="3200" b="1" dirty="0"/>
              <a:t>Sin embargo, Dios sigue actuando sin nosotros y permite que en medio de nuestras distracciones se vaya construyendo el Reino.</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9935" r="2065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263031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467768" y="-278306"/>
            <a:ext cx="5724232" cy="6037079"/>
          </a:xfrm>
        </p:spPr>
        <p:txBody>
          <a:bodyPr vert="horz" lIns="91440" tIns="45720" rIns="91440" bIns="45720" rtlCol="0" anchor="b">
            <a:normAutofit fontScale="90000"/>
          </a:bodyPr>
          <a:lstStyle/>
          <a:p>
            <a:r>
              <a:rPr lang="es-ES_tradnl" sz="3600" b="1" dirty="0"/>
              <a:t>Otras veces, los agentes actuamos con soberbia, acedia, apatía, pereza o con divisiones; nuestros pecados son públicamente escandalosos y, sin embargo, a pesar de ello y de nosotros, Dios sigue actuando, incluso fuera de las fronteras de la Iglesia donde se vive la experiencia de amor gratuito y generoso, la esencia del</a:t>
            </a:r>
            <a:br>
              <a:rPr lang="es-ES_tradnl" sz="3600" b="1" dirty="0"/>
            </a:br>
            <a:r>
              <a:rPr lang="es-ES_tradnl" sz="3600" b="1" dirty="0"/>
              <a:t>cristianismo. </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388"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379739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20200" b="4800"/>
          <a:stretch/>
        </p:blipFill>
        <p:spPr>
          <a:xfrm>
            <a:off x="20" y="1"/>
            <a:ext cx="12191980" cy="6857999"/>
          </a:xfrm>
          <a:prstGeom prst="rect">
            <a:avLst/>
          </a:prstGeom>
        </p:spPr>
      </p:pic>
      <p:sp>
        <p:nvSpPr>
          <p:cNvPr id="2" name="1 Título"/>
          <p:cNvSpPr>
            <a:spLocks noGrp="1"/>
          </p:cNvSpPr>
          <p:nvPr>
            <p:ph type="title"/>
          </p:nvPr>
        </p:nvSpPr>
        <p:spPr>
          <a:xfrm>
            <a:off x="992221" y="525294"/>
            <a:ext cx="10758791" cy="5369668"/>
          </a:xfrm>
          <a:solidFill>
            <a:srgbClr val="000000">
              <a:alpha val="51000"/>
            </a:srgbClr>
          </a:solidFill>
        </p:spPr>
        <p:txBody>
          <a:bodyPr vert="horz" lIns="91440" tIns="45720" rIns="91440" bIns="45720" rtlCol="0" anchor="b">
            <a:normAutofit fontScale="90000"/>
          </a:bodyPr>
          <a:lstStyle/>
          <a:p>
            <a:pPr algn="ctr"/>
            <a:r>
              <a:rPr lang="es-ES_tradnl" sz="3600" b="1" dirty="0">
                <a:solidFill>
                  <a:srgbClr val="FFFFFF"/>
                </a:solidFill>
              </a:rPr>
              <a:t>2.- Hoy, ante la situación de descrédito de la Iglesia, frente a los escándalos de algunos de nosotros, frente a la pecaminosa división contra la comunión y frente a la apatía y acedia que caracteriza a algunas de nuestras actitudes, a quienes deberíamos ser testigos incansables del Evangelio, Dios nos está pidiendo la conversión personal y pastoral, que recobremos el amor primero, que nos dejemos re-encantar por Jesucristo para poder testificar nuestra experiencia con el gozoso convencimiento de que en Él hemos encontrado nuestro gran Tesoro, la Perla Preciosa.</a:t>
            </a:r>
            <a:br>
              <a:rPr lang="es-ES_tradnl" sz="3600" b="1" dirty="0">
                <a:solidFill>
                  <a:srgbClr val="FFFFFF"/>
                </a:solidFill>
              </a:rPr>
            </a:br>
            <a:endParaRPr lang="es-ES_tradnl" sz="3600" b="1" dirty="0">
              <a:solidFill>
                <a:srgbClr val="FFFFFF"/>
              </a:solidFill>
            </a:endParaRPr>
          </a:p>
        </p:txBody>
      </p:sp>
    </p:spTree>
    <p:extLst>
      <p:ext uri="{BB962C8B-B14F-4D97-AF65-F5344CB8AC3E}">
        <p14:creationId xmlns:p14="http://schemas.microsoft.com/office/powerpoint/2010/main" val="3825952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856050" y="721956"/>
            <a:ext cx="5739319" cy="5944409"/>
          </a:xfrm>
        </p:spPr>
        <p:txBody>
          <a:bodyPr vert="horz" lIns="91440" tIns="45720" rIns="91440" bIns="45720" rtlCol="0" anchor="t">
            <a:normAutofit/>
          </a:bodyPr>
          <a:lstStyle/>
          <a:p>
            <a:r>
              <a:rPr lang="es-ES_tradnl" sz="3600" b="1" dirty="0"/>
              <a:t>La conversión es someterlo todo al Reino, someter al Reino nuestras personas, nuestros proyectos, nuestras aspiraciones y anhelos </a:t>
            </a:r>
            <a:br>
              <a:rPr lang="es-ES_tradnl" sz="3600" b="1" dirty="0"/>
            </a:br>
            <a:r>
              <a:rPr lang="es-ES_tradnl" sz="3600" b="1" dirty="0"/>
              <a:t>(DA 366).</a:t>
            </a:r>
            <a:br>
              <a:rPr lang="es-ES_tradnl" sz="3600" b="1" dirty="0"/>
            </a:br>
            <a:br>
              <a:rPr lang="es-ES_tradnl" sz="3600" b="1" dirty="0"/>
            </a:br>
            <a:r>
              <a:rPr lang="es-ES_tradnl" sz="3600" b="1" dirty="0"/>
              <a:t>El Reino de Dios lo debe ser todo para nosotros.</a:t>
            </a:r>
          </a:p>
        </p:txBody>
      </p:sp>
      <p:sp>
        <p:nvSpPr>
          <p:cNvPr id="9" name="Freeform: Shape 8">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281" r="280" b="1"/>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20666979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342434" y="797669"/>
            <a:ext cx="5428034" cy="5642042"/>
          </a:xfrm>
        </p:spPr>
        <p:txBody>
          <a:bodyPr vert="horz" lIns="91440" tIns="45720" rIns="91440" bIns="45720" rtlCol="0" anchor="b">
            <a:noAutofit/>
          </a:bodyPr>
          <a:lstStyle/>
          <a:p>
            <a:r>
              <a:rPr lang="es-ES_tradnl" sz="3200" b="1" dirty="0"/>
              <a:t>Para hacer presente el Reino de los cielos nos ayuda tomar consciencia de las maravillas que Dios ha hecho y sigue haciendo y seguirá haciendo; tomar consciencia de su presencia</a:t>
            </a:r>
            <a:br>
              <a:rPr lang="es-ES_tradnl" sz="3200" b="1" dirty="0"/>
            </a:br>
            <a:r>
              <a:rPr lang="es-ES_tradnl" sz="3200" b="1" dirty="0"/>
              <a:t>salvífica en nuestra historia para someter nuestras capacidades organizativas, nuestros métodos, técnicas y herramientas para disponernos a su presencia, a su irrupción graciosa.</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8970" r="3194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96487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2">
            <a:alphaModFix amt="50000"/>
            <a:extLst>
              <a:ext uri="{28A0092B-C50C-407E-A947-70E740481C1C}">
                <a14:useLocalDpi xmlns:a14="http://schemas.microsoft.com/office/drawing/2010/main" val="0"/>
              </a:ext>
            </a:extLst>
          </a:blip>
          <a:srcRect l="4133" r="22979"/>
          <a:stretch/>
        </p:blipFill>
        <p:spPr>
          <a:xfrm>
            <a:off x="20" y="1"/>
            <a:ext cx="12191980" cy="6857999"/>
          </a:xfrm>
          <a:prstGeom prst="rect">
            <a:avLst/>
          </a:prstGeom>
        </p:spPr>
      </p:pic>
      <p:sp>
        <p:nvSpPr>
          <p:cNvPr id="2" name="1 Título"/>
          <p:cNvSpPr>
            <a:spLocks noGrp="1"/>
          </p:cNvSpPr>
          <p:nvPr>
            <p:ph type="title"/>
          </p:nvPr>
        </p:nvSpPr>
        <p:spPr>
          <a:xfrm>
            <a:off x="4387349" y="1200152"/>
            <a:ext cx="6897171" cy="4457696"/>
          </a:xfrm>
        </p:spPr>
        <p:txBody>
          <a:bodyPr vert="horz" lIns="91440" tIns="45720" rIns="91440" bIns="45720" rtlCol="0" anchor="ctr">
            <a:normAutofit/>
          </a:bodyPr>
          <a:lstStyle/>
          <a:p>
            <a:r>
              <a:rPr lang="es-ES_tradnl" sz="3200" b="1" dirty="0">
                <a:solidFill>
                  <a:srgbClr val="FFFFFF"/>
                </a:solidFill>
              </a:rPr>
              <a:t>Por esa consciencia de la </a:t>
            </a:r>
            <a:r>
              <a:rPr lang="es-ES_tradnl" sz="3200" b="1" dirty="0" err="1">
                <a:solidFill>
                  <a:srgbClr val="FFFFFF"/>
                </a:solidFill>
              </a:rPr>
              <a:t>historización</a:t>
            </a:r>
            <a:r>
              <a:rPr lang="es-ES_tradnl" sz="3200" b="1" dirty="0">
                <a:solidFill>
                  <a:srgbClr val="FFFFFF"/>
                </a:solidFill>
              </a:rPr>
              <a:t> de la salvación, podemos pensar en un proceso pastoral en comunión y participación, en un camino que andamos con los pasos que nuestra Iglesia ha dado a lo largo de su centenaria historia con la mirada puesta en el horizonte del Reino.</a:t>
            </a:r>
          </a:p>
        </p:txBody>
      </p:sp>
      <p:cxnSp>
        <p:nvCxnSpPr>
          <p:cNvPr id="11" name="Straight Connector 1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866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0" y="274105"/>
            <a:ext cx="7894613" cy="6257324"/>
          </a:xfrm>
        </p:spPr>
        <p:txBody>
          <a:bodyPr>
            <a:noAutofit/>
          </a:bodyPr>
          <a:lstStyle/>
          <a:p>
            <a:pPr algn="just"/>
            <a:r>
              <a:rPr lang="es-MX" sz="3200" b="1" dirty="0"/>
              <a:t>3.- En la pastoral no utilizamos la palabra proceso para socializar la Historia de Salvación, sino para salvar la historia de la sociedad, para redescubrir que la evangelización es gracia, es obra del Espíritu Santo que procede siempre con creatividad y sorpresa, pero también la tarea de la evangelización se ha puesto</a:t>
            </a:r>
            <a:br>
              <a:rPr lang="es-MX" sz="3200" b="1" dirty="0"/>
            </a:br>
            <a:r>
              <a:rPr lang="es-MX" sz="3200" b="1" dirty="0"/>
              <a:t>en nuestras débiles manos, con la precariedad de nuestros métodos y herramientas, por ello, y en obediencia al Magisterio, hemos de planificar para ser más eficientes, hemos buscar un método para que podamos caminar y alcanzar paulatinamente la meta que nos ha dejado el Resucitado como misión.</a:t>
            </a:r>
            <a:endParaRPr lang="es-MX"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80" y="1276079"/>
            <a:ext cx="3058069" cy="3818436"/>
          </a:xfrm>
          <a:prstGeom prst="rect">
            <a:avLst/>
          </a:prstGeom>
        </p:spPr>
      </p:pic>
    </p:spTree>
    <p:extLst>
      <p:ext uri="{BB962C8B-B14F-4D97-AF65-F5344CB8AC3E}">
        <p14:creationId xmlns:p14="http://schemas.microsoft.com/office/powerpoint/2010/main" val="31501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424136" y="365125"/>
            <a:ext cx="8540885" cy="3253564"/>
          </a:xfrm>
        </p:spPr>
        <p:txBody>
          <a:bodyPr vert="horz" lIns="91440" tIns="45720" rIns="91440" bIns="45720" rtlCol="0" anchor="ctr">
            <a:normAutofit/>
          </a:bodyPr>
          <a:lstStyle/>
          <a:p>
            <a:r>
              <a:rPr lang="es-ES_tradnl" sz="3200" b="1" kern="1200" dirty="0">
                <a:solidFill>
                  <a:schemeClr val="tx1"/>
                </a:solidFill>
                <a:latin typeface="+mj-lt"/>
                <a:ea typeface="+mj-ea"/>
                <a:cs typeface="+mj-cs"/>
              </a:rPr>
              <a:t>Hablamos de proceso cuando se da la conjugación entre tiempo y acción planificada. Por tanto, proceso es la consecución de pasos metódicos dados en vistas a conseguir un fin, y tienen las características de ser pasos sucesivos, graduales y progresivos.</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9296" l="2825" r="89831">
                        <a14:foregroundMark x1="6497" y1="4225" x2="18362" y2="43662"/>
                        <a14:foregroundMark x1="18362" y1="43662" x2="19774" y2="55634"/>
                        <a14:foregroundMark x1="19774" y1="55634" x2="19492" y2="70423"/>
                        <a14:foregroundMark x1="19492" y1="70423" x2="16384" y2="80986"/>
                        <a14:foregroundMark x1="16384" y1="80986" x2="19209" y2="91549"/>
                        <a14:foregroundMark x1="19209" y1="91549" x2="19774" y2="96479"/>
                        <a14:foregroundMark x1="34463" y1="59155" x2="43220" y2="58451"/>
                        <a14:foregroundMark x1="43220" y1="58451" x2="52825" y2="61268"/>
                        <a14:foregroundMark x1="52825" y1="61268" x2="55085" y2="57746"/>
                        <a14:foregroundMark x1="37853" y1="49296" x2="42655" y2="49296"/>
                        <a14:foregroundMark x1="42655" y1="49296" x2="49725" y2="47223"/>
                        <a14:foregroundMark x1="55693" y1="47486" x2="57062" y2="47887"/>
                        <a14:foregroundMark x1="52260" y1="46479" x2="53159" y2="46743"/>
                        <a14:foregroundMark x1="57062" y1="47887" x2="57910" y2="47183"/>
                        <a14:foregroundMark x1="38418" y1="45775" x2="27119" y2="45775"/>
                        <a14:foregroundMark x1="27119" y1="45775" x2="23164" y2="52113"/>
                        <a14:foregroundMark x1="23164" y1="52113" x2="21751" y2="57746"/>
                        <a14:foregroundMark x1="38418" y1="68310" x2="40113" y2="98592"/>
                        <a14:foregroundMark x1="7910" y1="14789" x2="4237" y2="33803"/>
                        <a14:foregroundMark x1="4237" y1="33803" x2="2825" y2="54225"/>
                        <a14:foregroundMark x1="2825" y1="54225" x2="4237" y2="66197"/>
                        <a14:foregroundMark x1="4237" y1="66197" x2="11864" y2="85211"/>
                        <a14:foregroundMark x1="11864" y1="85211" x2="13842" y2="99296"/>
                        <a14:foregroundMark x1="10734" y1="23239" x2="10734" y2="65493"/>
                        <a14:foregroundMark x1="8475" y1="12676" x2="3107" y2="13380"/>
                        <a14:foregroundMark x1="10734" y1="4225" x2="10452" y2="0"/>
                        <a14:foregroundMark x1="17514" y1="7042" x2="17514" y2="704"/>
                        <a14:foregroundMark x1="19209" y1="2817" x2="20056" y2="704"/>
                        <a14:foregroundMark x1="20056" y1="9859" x2="20056" y2="21127"/>
                        <a14:foregroundMark x1="20056" y1="21127" x2="21751" y2="0"/>
                        <a14:foregroundMark x1="20904" y1="15493" x2="20904" y2="15493"/>
                        <a14:foregroundMark x1="20904" y1="15493" x2="20904" y2="21831"/>
                        <a14:foregroundMark x1="20621" y1="26056" x2="21186" y2="7746"/>
                        <a14:foregroundMark x1="21469" y1="26056" x2="21469" y2="26056"/>
                        <a14:foregroundMark x1="21469" y1="25352" x2="21469" y2="25352"/>
                        <a14:foregroundMark x1="21469" y1="26761" x2="21751" y2="6338"/>
                        <a14:foregroundMark x1="73164" y1="45070" x2="73729" y2="52817"/>
                        <a14:backgroundMark x1="27684" y1="4930" x2="27684" y2="21127"/>
                        <a14:backgroundMark x1="27684" y1="21127" x2="32203" y2="31690"/>
                        <a14:backgroundMark x1="32203" y1="31690" x2="49718" y2="34507"/>
                        <a14:backgroundMark x1="49718" y1="34507" x2="54520" y2="40141"/>
                        <a14:backgroundMark x1="54520" y1="40141" x2="63842" y2="30986"/>
                        <a14:backgroundMark x1="63842" y1="30986" x2="64124" y2="30282"/>
                      </a14:backgroundRemoval>
                    </a14:imgEffect>
                  </a14:imgLayer>
                </a14:imgProps>
              </a:ext>
              <a:ext uri="{28A0092B-C50C-407E-A947-70E740481C1C}">
                <a14:useLocalDpi xmlns:a14="http://schemas.microsoft.com/office/drawing/2010/main" val="0"/>
              </a:ext>
            </a:extLst>
          </a:blip>
          <a:stretch>
            <a:fillRect/>
          </a:stretch>
        </p:blipFill>
        <p:spPr>
          <a:xfrm>
            <a:off x="400658" y="2182153"/>
            <a:ext cx="10525125" cy="4221942"/>
          </a:xfrm>
          <a:prstGeom prst="rect">
            <a:avLst/>
          </a:prstGeom>
        </p:spPr>
      </p:pic>
    </p:spTree>
    <p:extLst>
      <p:ext uri="{BB962C8B-B14F-4D97-AF65-F5344CB8AC3E}">
        <p14:creationId xmlns:p14="http://schemas.microsoft.com/office/powerpoint/2010/main" val="341898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95999" y="2845769"/>
            <a:ext cx="5772784" cy="2982594"/>
          </a:xfrm>
        </p:spPr>
        <p:txBody>
          <a:bodyPr vert="horz" lIns="91440" tIns="45720" rIns="91440" bIns="45720" rtlCol="0" anchor="b">
            <a:noAutofit/>
          </a:bodyPr>
          <a:lstStyle/>
          <a:p>
            <a:r>
              <a:rPr lang="es-ES_tradnl" sz="3200" b="1" kern="1200" dirty="0">
                <a:solidFill>
                  <a:schemeClr val="bg1"/>
                </a:solidFill>
                <a:latin typeface="+mj-lt"/>
                <a:ea typeface="+mj-ea"/>
                <a:cs typeface="+mj-cs"/>
              </a:rPr>
              <a:t>Sucesivos porque ningún paso dado es abandonado, sino asumido y prepara el siguiente paso que se debe dar; gradual, porque se van dando de forma a veces imperceptible, pero real, sin forzarlos, como consecuencia del caminar “sin prisas, pero sin pausas”; progresivos, porque van adelantando el fin deseado y cada paso va exigiendo, en la lógica del camino, el ampliar el horizonte.</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152763"/>
            <a:ext cx="4047843" cy="3184303"/>
          </a:xfrm>
          <a:prstGeom prst="rect">
            <a:avLst/>
          </a:prstGeom>
        </p:spPr>
      </p:pic>
    </p:spTree>
    <p:extLst>
      <p:ext uri="{BB962C8B-B14F-4D97-AF65-F5344CB8AC3E}">
        <p14:creationId xmlns:p14="http://schemas.microsoft.com/office/powerpoint/2010/main" val="55900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1 Título"/>
          <p:cNvSpPr>
            <a:spLocks noGrp="1"/>
          </p:cNvSpPr>
          <p:nvPr>
            <p:ph type="title"/>
          </p:nvPr>
        </p:nvSpPr>
        <p:spPr>
          <a:xfrm>
            <a:off x="423551" y="290580"/>
            <a:ext cx="5519743" cy="6276840"/>
          </a:xfrm>
        </p:spPr>
        <p:txBody>
          <a:bodyPr vert="horz" lIns="91440" tIns="45720" rIns="91440" bIns="45720" rtlCol="0" anchor="t">
            <a:normAutofit/>
          </a:bodyPr>
          <a:lstStyle/>
          <a:p>
            <a:r>
              <a:rPr lang="es-ES_tradnl" sz="3200" b="1" kern="1200" dirty="0">
                <a:solidFill>
                  <a:srgbClr val="000000"/>
                </a:solidFill>
                <a:latin typeface="+mj-lt"/>
                <a:ea typeface="+mj-ea"/>
                <a:cs typeface="+mj-cs"/>
              </a:rPr>
              <a:t>El pasado 15 de agosto del año en curso, la Reunión Conjunta, motivada por el mensaje del Sr. Cardenal José Francisco y por la evaluación de la VI Asamblea Diocesana de Pastoral, respondió a la consulta que se le hizo sobre el tema de la VII Asamblea Diocesana de Pastoral; propuso varios temas; mismos que posteriormente se le presentaron al Sr. Cardenal, que es quien determina la temática de la Asamblea.</a:t>
            </a:r>
          </a:p>
        </p:txBody>
      </p:sp>
      <p:sp>
        <p:nvSpPr>
          <p:cNvPr id="2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2672" r="5101" b="1"/>
          <a:stretch/>
        </p:blipFill>
        <p:spPr>
          <a:xfrm>
            <a:off x="7709770" y="2411402"/>
            <a:ext cx="4141760" cy="2949595"/>
          </a:xfrm>
          <a:prstGeom prst="rect">
            <a:avLst/>
          </a:prstGeom>
          <a:solidFill>
            <a:srgbClr val="FFFFFF">
              <a:shade val="85000"/>
            </a:srgbClr>
          </a:solidFill>
        </p:spPr>
      </p:pic>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3600" b="1" dirty="0"/>
          </a:p>
        </p:txBody>
      </p:sp>
    </p:spTree>
    <p:extLst>
      <p:ext uri="{BB962C8B-B14F-4D97-AF65-F5344CB8AC3E}">
        <p14:creationId xmlns:p14="http://schemas.microsoft.com/office/powerpoint/2010/main" val="111443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172781" y="-661483"/>
            <a:ext cx="5850605" cy="7373566"/>
          </a:xfrm>
        </p:spPr>
        <p:txBody>
          <a:bodyPr vert="horz" lIns="91440" tIns="45720" rIns="91440" bIns="45720" rtlCol="0" anchor="b">
            <a:normAutofit/>
          </a:bodyPr>
          <a:lstStyle/>
          <a:p>
            <a:r>
              <a:rPr lang="es-ES_tradnl" sz="3200" b="1" dirty="0"/>
              <a:t>El caminar que hemos emprendido en nuestra Iglesia diocesana, bajo</a:t>
            </a:r>
            <a:br>
              <a:rPr lang="es-ES_tradnl" sz="3200" b="1" dirty="0"/>
            </a:br>
            <a:r>
              <a:rPr lang="es-ES_tradnl" sz="3200" b="1" dirty="0"/>
              <a:t>el episcopado del Sr. Cardenal José Francisco Robles Ortega, nos pide que nos demos cuenta de la sucesión, la gradualidad y el progreso del proceso pastoral y que, si es el momento, ampliemos nuestro horizonte, con una nueva etapa, a la</a:t>
            </a:r>
            <a:br>
              <a:rPr lang="es-ES_tradnl" sz="3200" b="1" dirty="0"/>
            </a:br>
            <a:r>
              <a:rPr lang="es-ES_tradnl" sz="3200" b="1" dirty="0"/>
              <a:t>luz de la Iglesia que Cristo quiere en este momento de cambios de paradigmas culturales y de crisis antropológica.</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1" b="2429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68549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1" y="274105"/>
            <a:ext cx="7032464" cy="6257324"/>
          </a:xfrm>
        </p:spPr>
        <p:txBody>
          <a:bodyPr>
            <a:noAutofit/>
          </a:bodyPr>
          <a:lstStyle/>
          <a:p>
            <a:pPr algn="just"/>
            <a:r>
              <a:rPr lang="es-MX" sz="3200" b="1" dirty="0"/>
              <a:t>4.- Conocer y querer el proyecto de Cristo para la Iglesia, nos exige una vuelta al Evangelio, teniendo a Jesucristo y su Reino como única finalidad y a él someter todo, apasionarnos por Jesús y su Reino; convertirnos y sólo bajo sus criterios cribar lo que pensamos, deseamos, hacemos, amamos; cribar nuestras teologías, nuestros proyectos, nuestras acciones, nuestros intereses.</a:t>
            </a:r>
            <a:endParaRPr lang="es-MX"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37" y="1332411"/>
            <a:ext cx="3801427" cy="3931920"/>
          </a:xfrm>
          <a:prstGeom prst="rect">
            <a:avLst/>
          </a:prstGeom>
        </p:spPr>
      </p:pic>
    </p:spTree>
    <p:extLst>
      <p:ext uri="{BB962C8B-B14F-4D97-AF65-F5344CB8AC3E}">
        <p14:creationId xmlns:p14="http://schemas.microsoft.com/office/powerpoint/2010/main" val="26465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rotWithShape="1">
          <a:blip r:embed="rId2">
            <a:alphaModFix amt="50000"/>
            <a:extLst>
              <a:ext uri="{28A0092B-C50C-407E-A947-70E740481C1C}">
                <a14:useLocalDpi xmlns:a14="http://schemas.microsoft.com/office/drawing/2010/main" val="0"/>
              </a:ext>
            </a:extLst>
          </a:blip>
          <a:srcRect t="28600" b="1087"/>
          <a:stretch/>
        </p:blipFill>
        <p:spPr>
          <a:xfrm>
            <a:off x="20" y="1"/>
            <a:ext cx="12191980" cy="6857999"/>
          </a:xfrm>
          <a:prstGeom prst="rect">
            <a:avLst/>
          </a:prstGeom>
        </p:spPr>
      </p:pic>
      <p:sp>
        <p:nvSpPr>
          <p:cNvPr id="2" name="1 Título"/>
          <p:cNvSpPr>
            <a:spLocks noGrp="1"/>
          </p:cNvSpPr>
          <p:nvPr>
            <p:ph type="title"/>
          </p:nvPr>
        </p:nvSpPr>
        <p:spPr>
          <a:xfrm>
            <a:off x="1524000" y="1122361"/>
            <a:ext cx="9623898" cy="4500225"/>
          </a:xfrm>
          <a:solidFill>
            <a:srgbClr val="000000">
              <a:alpha val="61000"/>
            </a:srgbClr>
          </a:solidFill>
        </p:spPr>
        <p:txBody>
          <a:bodyPr vert="horz" lIns="91440" tIns="45720" rIns="91440" bIns="45720" rtlCol="0" anchor="b">
            <a:normAutofit/>
          </a:bodyPr>
          <a:lstStyle/>
          <a:p>
            <a:pPr algn="ctr"/>
            <a:r>
              <a:rPr lang="es-ES_tradnl" b="1" dirty="0">
                <a:solidFill>
                  <a:srgbClr val="FFFFFF"/>
                </a:solidFill>
              </a:rPr>
              <a:t>Nunca debemos ceder a la tentación de voltear a otro horizonte que no sea el del Reino de los cielos ni tener otros criterios que no sean los del Reino. Debemos pedir a Dios que haga arder nuestro corazón para dejar nuestras apatías, acedias,</a:t>
            </a:r>
            <a:br>
              <a:rPr lang="es-ES_tradnl" b="1" dirty="0">
                <a:solidFill>
                  <a:srgbClr val="FFFFFF"/>
                </a:solidFill>
              </a:rPr>
            </a:br>
            <a:r>
              <a:rPr lang="es-ES_tradnl" b="1" dirty="0">
                <a:solidFill>
                  <a:srgbClr val="FFFFFF"/>
                </a:solidFill>
              </a:rPr>
              <a:t>comodidades.</a:t>
            </a:r>
          </a:p>
        </p:txBody>
      </p:sp>
    </p:spTree>
    <p:extLst>
      <p:ext uri="{BB962C8B-B14F-4D97-AF65-F5344CB8AC3E}">
        <p14:creationId xmlns:p14="http://schemas.microsoft.com/office/powerpoint/2010/main" val="3520085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2">
            <a:alphaModFix amt="50000"/>
            <a:extLst>
              <a:ext uri="{28A0092B-C50C-407E-A947-70E740481C1C}">
                <a14:useLocalDpi xmlns:a14="http://schemas.microsoft.com/office/drawing/2010/main" val="0"/>
              </a:ext>
            </a:extLst>
          </a:blip>
          <a:srcRect l="60" r="11051"/>
          <a:stretch/>
        </p:blipFill>
        <p:spPr>
          <a:xfrm>
            <a:off x="20" y="1"/>
            <a:ext cx="12191980" cy="6857999"/>
          </a:xfrm>
          <a:prstGeom prst="rect">
            <a:avLst/>
          </a:prstGeom>
        </p:spPr>
      </p:pic>
      <p:sp>
        <p:nvSpPr>
          <p:cNvPr id="2" name="1 Título"/>
          <p:cNvSpPr>
            <a:spLocks noGrp="1"/>
          </p:cNvSpPr>
          <p:nvPr>
            <p:ph type="title"/>
          </p:nvPr>
        </p:nvSpPr>
        <p:spPr>
          <a:xfrm>
            <a:off x="4387349" y="1200152"/>
            <a:ext cx="7558217" cy="4247337"/>
          </a:xfrm>
          <a:solidFill>
            <a:schemeClr val="bg1">
              <a:alpha val="53000"/>
            </a:schemeClr>
          </a:solidFill>
        </p:spPr>
        <p:txBody>
          <a:bodyPr vert="horz" lIns="91440" tIns="45720" rIns="91440" bIns="45720" rtlCol="0" anchor="ctr">
            <a:normAutofit/>
          </a:bodyPr>
          <a:lstStyle/>
          <a:p>
            <a:r>
              <a:rPr lang="es-ES_tradnl" sz="2800" b="1" dirty="0">
                <a:solidFill>
                  <a:srgbClr val="FFFFFF"/>
                </a:solidFill>
              </a:rPr>
              <a:t>Quizá no hemos leído la gravedad del tiempo y nos confiamos irresponsablemente, como los judíos antes de la deportación, en la promesa de la perennidad del Templo (</a:t>
            </a:r>
            <a:r>
              <a:rPr lang="es-ES_tradnl" sz="2800" b="1" dirty="0" err="1">
                <a:solidFill>
                  <a:srgbClr val="FFFFFF"/>
                </a:solidFill>
              </a:rPr>
              <a:t>Jer</a:t>
            </a:r>
            <a:r>
              <a:rPr lang="es-ES_tradnl" sz="2800" b="1" dirty="0">
                <a:solidFill>
                  <a:srgbClr val="FFFFFF"/>
                </a:solidFill>
              </a:rPr>
              <a:t> 7,1-11); quizá, como la política correcta del burócrata, nos conformamos con administrar lo que hemos recibido, sin la alegría ni la audacia del que se sabe testigo.</a:t>
            </a:r>
          </a:p>
        </p:txBody>
      </p:sp>
      <p:cxnSp>
        <p:nvCxnSpPr>
          <p:cNvPr id="11" name="Straight Connector 1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2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055" y="3435532"/>
            <a:ext cx="11029699" cy="3278777"/>
          </a:xfrm>
        </p:spPr>
        <p:txBody>
          <a:bodyPr>
            <a:noAutofit/>
          </a:bodyPr>
          <a:lstStyle/>
          <a:p>
            <a:pPr algn="just"/>
            <a:r>
              <a:rPr lang="es-MX" sz="3200" b="1" dirty="0"/>
              <a:t>La sociedad actual nos ve que estamos adormilados, aburguesados, anquilosados, mundanos; nos juzgan como idólatras de </a:t>
            </a:r>
            <a:r>
              <a:rPr lang="es-MX" sz="3200" b="1" dirty="0" err="1"/>
              <a:t>Mammón</a:t>
            </a:r>
            <a:r>
              <a:rPr lang="es-MX" sz="3200" b="1" dirty="0"/>
              <a:t>, más interesados en el dinero que en el Reino; quizá seguimos en la seguridad que nos da la oveja que acariciamos una y otra vez, olvidándonos de las 99 alejadas que hemos de buscar como pastores… quizá la única oveja se canse de ser esquilada y también se vaya.</a:t>
            </a:r>
            <a:endParaRPr lang="es-MX" sz="2800"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217" y="391886"/>
            <a:ext cx="5760720" cy="2847703"/>
          </a:xfrm>
          <a:prstGeom prst="rect">
            <a:avLst/>
          </a:prstGeom>
        </p:spPr>
      </p:pic>
    </p:spTree>
    <p:extLst>
      <p:ext uri="{BB962C8B-B14F-4D97-AF65-F5344CB8AC3E}">
        <p14:creationId xmlns:p14="http://schemas.microsoft.com/office/powerpoint/2010/main" val="38049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75085" y="894175"/>
            <a:ext cx="6226628" cy="5167086"/>
          </a:xfrm>
        </p:spPr>
        <p:txBody>
          <a:bodyPr>
            <a:noAutofit/>
          </a:bodyPr>
          <a:lstStyle/>
          <a:p>
            <a:pPr algn="just"/>
            <a:r>
              <a:rPr lang="es-MX" sz="3200" b="1" dirty="0"/>
              <a:t>6. El proceso pastoral nos lleva a tener la mirada puesta en Aquel que es el «Camino, la Verdad y la Vida» (Jn 14,6) y caminar dando pasos sucesivos, graduales y progresivos. En este momento, hemos abonado al proceso lo que podríamos llamar la SENSIBILIZACIÓN frente a la exigencia misionera del Evangelio y el reto de la historia presente.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23" y="1625649"/>
            <a:ext cx="4828980" cy="3704137"/>
          </a:xfrm>
          <a:prstGeom prst="rect">
            <a:avLst/>
          </a:prstGeom>
        </p:spPr>
      </p:pic>
    </p:spTree>
    <p:extLst>
      <p:ext uri="{BB962C8B-B14F-4D97-AF65-F5344CB8AC3E}">
        <p14:creationId xmlns:p14="http://schemas.microsoft.com/office/powerpoint/2010/main" val="210845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0" y="274105"/>
            <a:ext cx="7655127" cy="6257324"/>
          </a:xfrm>
        </p:spPr>
        <p:txBody>
          <a:bodyPr>
            <a:noAutofit/>
          </a:bodyPr>
          <a:lstStyle/>
          <a:p>
            <a:pPr algn="just"/>
            <a:r>
              <a:rPr lang="es-MX" sz="3200" b="1" dirty="0"/>
              <a:t>Hoy el Espíritu nos ha llevado a tocar nuestro</a:t>
            </a:r>
            <a:br>
              <a:rPr lang="es-MX" sz="3200" b="1" dirty="0"/>
            </a:br>
            <a:r>
              <a:rPr lang="es-MX" sz="3200" b="1" dirty="0"/>
              <a:t>corazón como agentes pastorales, para que busquemos actuar tanto personalmente,</a:t>
            </a:r>
            <a:br>
              <a:rPr lang="es-MX" sz="3200" b="1" dirty="0"/>
            </a:br>
            <a:r>
              <a:rPr lang="es-MX" sz="3200" b="1" dirty="0"/>
              <a:t>como en nuestras estructuras, bajo los criterios de espiritualidad de comunión</a:t>
            </a:r>
            <a:br>
              <a:rPr lang="es-MX" sz="3200" b="1" dirty="0"/>
            </a:br>
            <a:r>
              <a:rPr lang="es-MX" sz="3200" b="1" dirty="0"/>
              <a:t>y sinodalidad. Leeremos los pasos dados, en lo que podríamos llamar primera etapa, de forma retrospectiva para darnos cuenta de la concatenación de las pisadas dadas y abrir nuestro horizonte para una nueva etapa.</a:t>
            </a:r>
            <a:endParaRPr lang="es-MX"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0" y="1385168"/>
            <a:ext cx="3108960" cy="4035198"/>
          </a:xfrm>
          <a:prstGeom prst="rect">
            <a:avLst/>
          </a:prstGeom>
        </p:spPr>
      </p:pic>
    </p:spTree>
    <p:extLst>
      <p:ext uri="{BB962C8B-B14F-4D97-AF65-F5344CB8AC3E}">
        <p14:creationId xmlns:p14="http://schemas.microsoft.com/office/powerpoint/2010/main" val="59321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8634" y="1881051"/>
            <a:ext cx="10412842" cy="1645920"/>
          </a:xfrm>
        </p:spPr>
        <p:txBody>
          <a:bodyPr>
            <a:noAutofit/>
          </a:bodyPr>
          <a:lstStyle/>
          <a:p>
            <a:pPr algn="ctr"/>
            <a:r>
              <a:rPr lang="es-MX" sz="3600" b="1" dirty="0"/>
              <a:t>7.- </a:t>
            </a:r>
            <a:r>
              <a:rPr lang="es-MX" sz="3600" b="1" i="1" dirty="0"/>
              <a:t>De la VI a la I Asamblea podemos ver </a:t>
            </a:r>
            <a:br>
              <a:rPr lang="es-MX" sz="3600" b="1" i="1" dirty="0"/>
            </a:br>
            <a:r>
              <a:rPr lang="es-MX" sz="3600" b="1" i="1" dirty="0"/>
              <a:t>ya los pasos dados y su sucesión:</a:t>
            </a:r>
            <a:br>
              <a:rPr lang="es-MX" sz="3600" b="1" i="1" dirty="0"/>
            </a:br>
            <a:br>
              <a:rPr lang="es-MX" sz="3600" b="1" i="1" dirty="0"/>
            </a:br>
            <a:endParaRPr lang="es-MX" sz="3000" b="1" i="1" dirty="0"/>
          </a:p>
        </p:txBody>
      </p:sp>
      <p:sp>
        <p:nvSpPr>
          <p:cNvPr id="4" name="Título 1"/>
          <p:cNvSpPr txBox="1">
            <a:spLocks/>
          </p:cNvSpPr>
          <p:nvPr/>
        </p:nvSpPr>
        <p:spPr>
          <a:xfrm>
            <a:off x="414337" y="512907"/>
            <a:ext cx="11501437" cy="84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PASOS SUCESIVOS</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597" t="32490" r="4558" b="28597"/>
          <a:stretch/>
        </p:blipFill>
        <p:spPr>
          <a:xfrm>
            <a:off x="234333" y="3133731"/>
            <a:ext cx="11861443" cy="2793900"/>
          </a:xfrm>
          <a:prstGeom prst="rect">
            <a:avLst/>
          </a:prstGeom>
          <a:effectLst>
            <a:softEdge rad="317500"/>
          </a:effectLst>
        </p:spPr>
      </p:pic>
    </p:spTree>
    <p:extLst>
      <p:ext uri="{BB962C8B-B14F-4D97-AF65-F5344CB8AC3E}">
        <p14:creationId xmlns:p14="http://schemas.microsoft.com/office/powerpoint/2010/main" val="25317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0" y="916737"/>
            <a:ext cx="5660572" cy="5177273"/>
          </a:xfrm>
        </p:spPr>
        <p:txBody>
          <a:bodyPr>
            <a:noAutofit/>
          </a:bodyPr>
          <a:lstStyle/>
          <a:p>
            <a:r>
              <a:rPr lang="es-MX" sz="3200" b="1" dirty="0"/>
              <a:t>a) Tenemos los criterios o acentuaciones para revisar nuestras estructuras pastorales: </a:t>
            </a:r>
            <a:r>
              <a:rPr lang="es-MX" sz="3200" b="1" u="sng" dirty="0"/>
              <a:t>Espiritualidad de comunión y Sinodalidad</a:t>
            </a:r>
            <a:r>
              <a:rPr lang="es-MX" sz="3200" b="1" dirty="0"/>
              <a:t>. La sinodalidad es expresión de comunión; nos pide tener una gran capacidad de escucha, de generar espacios de participación conforme al ministerio, carisma o servicio</a:t>
            </a:r>
            <a:br>
              <a:rPr lang="es-MX" sz="3200" b="1" dirty="0"/>
            </a:br>
            <a:r>
              <a:rPr lang="es-MX" sz="3200" b="1" dirty="0"/>
              <a:t>de cada uno de los bautizados y una definida y clara opción preferencial por los pobres.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48" y="1122186"/>
            <a:ext cx="4583052" cy="4766374"/>
          </a:xfrm>
          <a:prstGeom prst="rect">
            <a:avLst/>
          </a:prstGeom>
          <a:ln>
            <a:noFill/>
          </a:ln>
          <a:effectLst>
            <a:softEdge rad="112500"/>
          </a:effectLst>
        </p:spPr>
      </p:pic>
    </p:spTree>
    <p:extLst>
      <p:ext uri="{BB962C8B-B14F-4D97-AF65-F5344CB8AC3E}">
        <p14:creationId xmlns:p14="http://schemas.microsoft.com/office/powerpoint/2010/main" val="198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38628" y="597423"/>
            <a:ext cx="5801361" cy="5177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3200" b="1" dirty="0"/>
              <a:t>b) Tenemos la conciencia de la necesidad de </a:t>
            </a:r>
            <a:r>
              <a:rPr lang="es-MX" sz="3200" b="1" u="sng" dirty="0"/>
              <a:t>evaluar y renovar nuestras estructuras eclesiales </a:t>
            </a:r>
            <a:r>
              <a:rPr lang="es-MX" sz="3200" b="1" dirty="0"/>
              <a:t>para que estén capacitadas a dar la vida nueva de Cristo a las periferias existenciales prioritarias.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615" t="13233" r="11823" b="32293"/>
          <a:stretch/>
        </p:blipFill>
        <p:spPr>
          <a:xfrm>
            <a:off x="6949440" y="1333523"/>
            <a:ext cx="4849158" cy="3705071"/>
          </a:xfrm>
          <a:prstGeom prst="rect">
            <a:avLst/>
          </a:prstGeom>
          <a:ln>
            <a:noFill/>
          </a:ln>
          <a:effectLst>
            <a:softEdge rad="112500"/>
          </a:effectLst>
        </p:spPr>
      </p:pic>
    </p:spTree>
    <p:extLst>
      <p:ext uri="{BB962C8B-B14F-4D97-AF65-F5344CB8AC3E}">
        <p14:creationId xmlns:p14="http://schemas.microsoft.com/office/powerpoint/2010/main" val="2651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6271264" y="252919"/>
            <a:ext cx="5732668" cy="6400800"/>
          </a:xfrm>
        </p:spPr>
        <p:txBody>
          <a:bodyPr vert="horz" lIns="91440" tIns="45720" rIns="91440" bIns="45720" rtlCol="0" anchor="t">
            <a:normAutofit/>
          </a:bodyPr>
          <a:lstStyle/>
          <a:p>
            <a:r>
              <a:rPr lang="es-ES_tradnl" sz="2800" b="1" dirty="0">
                <a:solidFill>
                  <a:srgbClr val="000000"/>
                </a:solidFill>
              </a:rPr>
              <a:t>La propuesta elegida es la que se refiere a hacer una revisión a las seis Asambleas, con el fin de sensibilizarnos en el proceso y dar paso a asumirlo, pues como dijo el Sr. Cardenal en su mensaje:</a:t>
            </a:r>
            <a:br>
              <a:rPr lang="es-ES_tradnl" sz="2800" b="1" dirty="0">
                <a:solidFill>
                  <a:srgbClr val="000000"/>
                </a:solidFill>
              </a:rPr>
            </a:br>
            <a:br>
              <a:rPr lang="es-ES_tradnl" sz="2800" b="1" dirty="0">
                <a:solidFill>
                  <a:srgbClr val="000000"/>
                </a:solidFill>
              </a:rPr>
            </a:br>
            <a:r>
              <a:rPr lang="es-ES_tradnl" sz="2800" b="1" dirty="0">
                <a:solidFill>
                  <a:srgbClr val="000000"/>
                </a:solidFill>
              </a:rPr>
              <a:t>“estamos llegando a un momento en el que nos podemos quedar con la claridad de la doctrina, de la reflexión, pero con una actitud que no corresponde a dicha claridad. Por ejemplo la sinodalidad se ha ido entendiendo, pero en muchas actitudes se nota que no la ponemos en práctica (A.RC.15/9/18)”.</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p:cNvPicPr>
            <a:picLocks noChangeAspect="1"/>
          </p:cNvPicPr>
          <p:nvPr/>
        </p:nvPicPr>
        <p:blipFill rotWithShape="1">
          <a:blip r:embed="rId3">
            <a:alphaModFix/>
            <a:extLst>
              <a:ext uri="{28A0092B-C50C-407E-A947-70E740481C1C}">
                <a14:useLocalDpi xmlns:a14="http://schemas.microsoft.com/office/drawing/2010/main" val="0"/>
              </a:ext>
            </a:extLst>
          </a:blip>
          <a:srcRect r="2440" b="-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65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4971" y="929800"/>
            <a:ext cx="9705701" cy="3171937"/>
          </a:xfrm>
        </p:spPr>
        <p:txBody>
          <a:bodyPr>
            <a:noAutofit/>
          </a:bodyPr>
          <a:lstStyle/>
          <a:p>
            <a:pPr algn="just"/>
            <a:r>
              <a:rPr lang="es-MX" sz="3200" b="1" dirty="0"/>
              <a:t>c) Tenemos </a:t>
            </a:r>
            <a:r>
              <a:rPr lang="es-MX" sz="3200" b="1" u="sng" dirty="0"/>
              <a:t>periferias existenciales prioritarias</a:t>
            </a:r>
            <a:r>
              <a:rPr lang="es-MX" sz="3200" b="1" dirty="0"/>
              <a:t>: familias en crisis, jóvenes  en crisis, tejido social roto como concreción de los interlocutores privilegiados para compartir con ellos la vida nueva de Cristo (el para qué de nuestro</a:t>
            </a:r>
            <a:br>
              <a:rPr lang="es-MX" sz="3200" b="1" dirty="0"/>
            </a:br>
            <a:r>
              <a:rPr lang="es-MX" sz="3200" b="1" dirty="0"/>
              <a:t>objetivo).</a:t>
            </a:r>
          </a:p>
        </p:txBody>
      </p:sp>
      <p:sp>
        <p:nvSpPr>
          <p:cNvPr id="5" name="Elipse 4"/>
          <p:cNvSpPr/>
          <p:nvPr/>
        </p:nvSpPr>
        <p:spPr>
          <a:xfrm>
            <a:off x="1572663" y="4309919"/>
            <a:ext cx="1793583" cy="1691669"/>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Elipse 5"/>
          <p:cNvSpPr/>
          <p:nvPr/>
        </p:nvSpPr>
        <p:spPr>
          <a:xfrm>
            <a:off x="5291029" y="4309918"/>
            <a:ext cx="1793583" cy="1691669"/>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Elipse 6"/>
          <p:cNvSpPr/>
          <p:nvPr/>
        </p:nvSpPr>
        <p:spPr>
          <a:xfrm>
            <a:off x="9009395" y="4309918"/>
            <a:ext cx="1793583" cy="1691669"/>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645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38628" y="597423"/>
            <a:ext cx="6532881" cy="5177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3200" b="1" dirty="0"/>
              <a:t>d) Tenemos la claridad que cada uno de los que participamos en la Asamblea somos los primeros </a:t>
            </a:r>
            <a:r>
              <a:rPr lang="es-MX" sz="3200" b="1" u="sng" dirty="0"/>
              <a:t>animadores del proceso pastoral</a:t>
            </a:r>
            <a:r>
              <a:rPr lang="es-MX" sz="3200" b="1" dirty="0"/>
              <a:t>. También escuchamos que en algunas ocasiones los presbíteros somos los agentes con mayor resistencia al proceso.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872" y="1186089"/>
            <a:ext cx="3258317" cy="4884671"/>
          </a:xfrm>
          <a:prstGeom prst="rect">
            <a:avLst/>
          </a:prstGeom>
        </p:spPr>
      </p:pic>
    </p:spTree>
    <p:extLst>
      <p:ext uri="{BB962C8B-B14F-4D97-AF65-F5344CB8AC3E}">
        <p14:creationId xmlns:p14="http://schemas.microsoft.com/office/powerpoint/2010/main" val="18465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514" y="4702629"/>
            <a:ext cx="11220995" cy="1966147"/>
          </a:xfrm>
        </p:spPr>
        <p:txBody>
          <a:bodyPr>
            <a:noAutofit/>
          </a:bodyPr>
          <a:lstStyle/>
          <a:p>
            <a:pPr algn="just"/>
            <a:r>
              <a:rPr lang="es-MX" sz="3200" b="1" dirty="0"/>
              <a:t>e) Tenemos las </a:t>
            </a:r>
            <a:r>
              <a:rPr lang="es-MX" sz="3200" b="1" u="sng" dirty="0"/>
              <a:t>7 líneas de acción</a:t>
            </a:r>
            <a:r>
              <a:rPr lang="es-MX" sz="3200" b="1" dirty="0"/>
              <a:t> como la mística que debe acompañar cada acción pastoral. Cada una de estas líneas debiera concretarse en todas y cada una de las acciones que hacemos como cristianos y como Iglesia.</a:t>
            </a:r>
          </a:p>
        </p:txBody>
      </p:sp>
      <p:grpSp>
        <p:nvGrpSpPr>
          <p:cNvPr id="3" name="Grupo 2"/>
          <p:cNvGrpSpPr/>
          <p:nvPr/>
        </p:nvGrpSpPr>
        <p:grpSpPr>
          <a:xfrm>
            <a:off x="718458" y="288356"/>
            <a:ext cx="10855234" cy="4139953"/>
            <a:chOff x="1213711" y="445110"/>
            <a:chExt cx="9764579" cy="5967780"/>
          </a:xfrm>
        </p:grpSpPr>
        <p:grpSp>
          <p:nvGrpSpPr>
            <p:cNvPr id="8" name="Grupo 7"/>
            <p:cNvGrpSpPr/>
            <p:nvPr/>
          </p:nvGrpSpPr>
          <p:grpSpPr>
            <a:xfrm>
              <a:off x="1420205" y="497364"/>
              <a:ext cx="9558085" cy="678290"/>
              <a:chOff x="1758720" y="52254"/>
              <a:chExt cx="9558085" cy="678290"/>
            </a:xfrm>
            <a:scene3d>
              <a:camera prst="orthographicFront"/>
              <a:lightRig rig="flat" dir="t"/>
            </a:scene3d>
          </p:grpSpPr>
          <p:sp>
            <p:nvSpPr>
              <p:cNvPr id="34" name="Pentágono 33"/>
              <p:cNvSpPr/>
              <p:nvPr/>
            </p:nvSpPr>
            <p:spPr>
              <a:xfrm rot="10800000">
                <a:off x="1758720" y="52254"/>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5" name="Pentágono 4"/>
              <p:cNvSpPr txBox="1"/>
              <p:nvPr/>
            </p:nvSpPr>
            <p:spPr>
              <a:xfrm rot="21600000">
                <a:off x="1928292" y="52254"/>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1) Que propicie el </a:t>
                </a:r>
                <a:r>
                  <a:rPr lang="es-AR" sz="2000" b="1" i="1" kern="1200" dirty="0">
                    <a:latin typeface="Source Sans Pro Black" panose="020B0803030403020204" pitchFamily="34" charset="0"/>
                  </a:rPr>
                  <a:t>encuentro </a:t>
                </a:r>
                <a:r>
                  <a:rPr lang="es-AR" sz="2000" kern="1200" dirty="0">
                    <a:latin typeface="Source Sans Pro Black" panose="020B0803030403020204" pitchFamily="34" charset="0"/>
                  </a:rPr>
                  <a:t>personal con Cristo.</a:t>
                </a:r>
              </a:p>
            </p:txBody>
          </p:sp>
        </p:grpSp>
        <p:sp>
          <p:nvSpPr>
            <p:cNvPr id="9" name="Elipse 8"/>
            <p:cNvSpPr/>
            <p:nvPr/>
          </p:nvSpPr>
          <p:spPr>
            <a:xfrm>
              <a:off x="1257074" y="445110"/>
              <a:ext cx="678290" cy="678290"/>
            </a:xfrm>
            <a:prstGeom prst="ellipse">
              <a:avLst/>
            </a:prstGeom>
            <a:blipFill rotWithShape="0">
              <a:blip r:embed="rId2"/>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a:off x="1420205" y="1378123"/>
              <a:ext cx="9558085" cy="678290"/>
              <a:chOff x="1758720" y="933013"/>
              <a:chExt cx="9558085" cy="678290"/>
            </a:xfrm>
            <a:scene3d>
              <a:camera prst="orthographicFront"/>
              <a:lightRig rig="flat" dir="t"/>
            </a:scene3d>
          </p:grpSpPr>
          <p:sp>
            <p:nvSpPr>
              <p:cNvPr id="32" name="Pentágono 31"/>
              <p:cNvSpPr/>
              <p:nvPr/>
            </p:nvSpPr>
            <p:spPr>
              <a:xfrm rot="10800000">
                <a:off x="1758720" y="933013"/>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451767"/>
                  <a:satOff val="16667"/>
                  <a:lumOff val="-2451"/>
                  <a:alphaOff val="0"/>
                </a:schemeClr>
              </a:fillRef>
              <a:effectRef idx="1">
                <a:schemeClr val="accent3">
                  <a:hueOff val="451767"/>
                  <a:satOff val="16667"/>
                  <a:lumOff val="-2451"/>
                  <a:alphaOff val="0"/>
                </a:schemeClr>
              </a:effectRef>
              <a:fontRef idx="minor">
                <a:schemeClr val="dk1"/>
              </a:fontRef>
            </p:style>
          </p:sp>
          <p:sp>
            <p:nvSpPr>
              <p:cNvPr id="33" name="Pentágono 7"/>
              <p:cNvSpPr txBox="1"/>
              <p:nvPr/>
            </p:nvSpPr>
            <p:spPr>
              <a:xfrm rot="21600000">
                <a:off x="1928292" y="933013"/>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2) Que asuma la Espiritualidad de </a:t>
                </a:r>
                <a:r>
                  <a:rPr lang="es-AR" sz="2000" b="1" i="1" kern="1200" dirty="0">
                    <a:latin typeface="Source Sans Pro Black" panose="020B0803030403020204" pitchFamily="34" charset="0"/>
                  </a:rPr>
                  <a:t>comunión</a:t>
                </a:r>
                <a:r>
                  <a:rPr lang="es-AR" sz="2000" kern="1200" dirty="0">
                    <a:latin typeface="Source Sans Pro Black" panose="020B0803030403020204" pitchFamily="34" charset="0"/>
                  </a:rPr>
                  <a:t>.</a:t>
                </a:r>
              </a:p>
            </p:txBody>
          </p:sp>
        </p:grpSp>
        <p:sp>
          <p:nvSpPr>
            <p:cNvPr id="11" name="Elipse 10"/>
            <p:cNvSpPr/>
            <p:nvPr/>
          </p:nvSpPr>
          <p:spPr>
            <a:xfrm>
              <a:off x="1257074" y="1328323"/>
              <a:ext cx="678290" cy="678290"/>
            </a:xfrm>
            <a:prstGeom prst="ellipse">
              <a:avLst/>
            </a:prstGeom>
            <a:blipFill rotWithShape="0">
              <a:blip r:embed="rId3"/>
              <a:stretch>
                <a:fillRect/>
              </a:stretch>
            </a:blipFill>
          </p:spPr>
          <p:style>
            <a:lnRef idx="1">
              <a:schemeClr val="lt1">
                <a:hueOff val="0"/>
                <a:satOff val="0"/>
                <a:lumOff val="0"/>
                <a:alphaOff val="0"/>
              </a:schemeClr>
            </a:lnRef>
            <a:fillRef idx="1">
              <a:scrgbClr r="0" g="0" b="0"/>
            </a:fillRef>
            <a:effectRef idx="1">
              <a:schemeClr val="accent3">
                <a:tint val="50000"/>
                <a:hueOff val="345706"/>
                <a:satOff val="16667"/>
                <a:lumOff val="330"/>
                <a:alphaOff val="0"/>
              </a:schemeClr>
            </a:effectRef>
            <a:fontRef idx="minor">
              <a:schemeClr val="lt1">
                <a:hueOff val="0"/>
                <a:satOff val="0"/>
                <a:lumOff val="0"/>
                <a:alphaOff val="0"/>
              </a:schemeClr>
            </a:fontRef>
          </p:style>
        </p:sp>
        <p:grpSp>
          <p:nvGrpSpPr>
            <p:cNvPr id="12" name="Grupo 11"/>
            <p:cNvGrpSpPr/>
            <p:nvPr/>
          </p:nvGrpSpPr>
          <p:grpSpPr>
            <a:xfrm>
              <a:off x="1420205" y="2258889"/>
              <a:ext cx="9558085" cy="678290"/>
              <a:chOff x="1758720" y="1813779"/>
              <a:chExt cx="9558085" cy="678290"/>
            </a:xfrm>
            <a:scene3d>
              <a:camera prst="orthographicFront"/>
              <a:lightRig rig="flat" dir="t"/>
            </a:scene3d>
          </p:grpSpPr>
          <p:sp>
            <p:nvSpPr>
              <p:cNvPr id="30" name="Pentágono 29"/>
              <p:cNvSpPr/>
              <p:nvPr/>
            </p:nvSpPr>
            <p:spPr>
              <a:xfrm rot="10800000">
                <a:off x="1758720" y="1813779"/>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903533"/>
                  <a:satOff val="33333"/>
                  <a:lumOff val="-4902"/>
                  <a:alphaOff val="0"/>
                </a:schemeClr>
              </a:fillRef>
              <a:effectRef idx="1">
                <a:schemeClr val="accent3">
                  <a:hueOff val="903533"/>
                  <a:satOff val="33333"/>
                  <a:lumOff val="-4902"/>
                  <a:alphaOff val="0"/>
                </a:schemeClr>
              </a:effectRef>
              <a:fontRef idx="minor">
                <a:schemeClr val="dk1"/>
              </a:fontRef>
            </p:style>
          </p:sp>
          <p:sp>
            <p:nvSpPr>
              <p:cNvPr id="31" name="Pentágono 10"/>
              <p:cNvSpPr txBox="1"/>
              <p:nvPr/>
            </p:nvSpPr>
            <p:spPr>
              <a:xfrm rot="21600000">
                <a:off x="1928292" y="1813779"/>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3) Que sea siempre una experiencia formativa</a:t>
                </a:r>
              </a:p>
            </p:txBody>
          </p:sp>
        </p:grpSp>
        <p:sp>
          <p:nvSpPr>
            <p:cNvPr id="13" name="Elipse 12"/>
            <p:cNvSpPr/>
            <p:nvPr/>
          </p:nvSpPr>
          <p:spPr>
            <a:xfrm>
              <a:off x="1257074" y="2209089"/>
              <a:ext cx="678290" cy="678290"/>
            </a:xfrm>
            <a:prstGeom prst="ellipse">
              <a:avLst/>
            </a:prstGeom>
            <a:blipFill rotWithShape="0">
              <a:blip r:embed="rId4"/>
              <a:stretch>
                <a:fillRect/>
              </a:stretch>
            </a:blipFill>
          </p:spPr>
          <p:style>
            <a:lnRef idx="1">
              <a:schemeClr val="lt1">
                <a:hueOff val="0"/>
                <a:satOff val="0"/>
                <a:lumOff val="0"/>
                <a:alphaOff val="0"/>
              </a:schemeClr>
            </a:lnRef>
            <a:fillRef idx="1">
              <a:scrgbClr r="0" g="0" b="0"/>
            </a:fillRef>
            <a:effectRef idx="1">
              <a:schemeClr val="accent3">
                <a:tint val="50000"/>
                <a:hueOff val="691412"/>
                <a:satOff val="33333"/>
                <a:lumOff val="661"/>
                <a:alphaOff val="0"/>
              </a:schemeClr>
            </a:effectRef>
            <a:fontRef idx="minor">
              <a:schemeClr val="lt1">
                <a:hueOff val="0"/>
                <a:satOff val="0"/>
                <a:lumOff val="0"/>
                <a:alphaOff val="0"/>
              </a:schemeClr>
            </a:fontRef>
          </p:style>
        </p:sp>
        <p:grpSp>
          <p:nvGrpSpPr>
            <p:cNvPr id="14" name="Grupo 13"/>
            <p:cNvGrpSpPr/>
            <p:nvPr/>
          </p:nvGrpSpPr>
          <p:grpSpPr>
            <a:xfrm>
              <a:off x="1420205" y="3139655"/>
              <a:ext cx="9558085" cy="678290"/>
              <a:chOff x="1758720" y="2694545"/>
              <a:chExt cx="9558085" cy="678290"/>
            </a:xfrm>
            <a:scene3d>
              <a:camera prst="orthographicFront"/>
              <a:lightRig rig="flat" dir="t"/>
            </a:scene3d>
          </p:grpSpPr>
          <p:sp>
            <p:nvSpPr>
              <p:cNvPr id="28" name="Pentágono 27"/>
              <p:cNvSpPr/>
              <p:nvPr/>
            </p:nvSpPr>
            <p:spPr>
              <a:xfrm rot="10800000">
                <a:off x="1758720" y="2694545"/>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1355300"/>
                  <a:satOff val="50000"/>
                  <a:lumOff val="-7353"/>
                  <a:alphaOff val="0"/>
                </a:schemeClr>
              </a:fillRef>
              <a:effectRef idx="1">
                <a:schemeClr val="accent3">
                  <a:hueOff val="1355300"/>
                  <a:satOff val="50000"/>
                  <a:lumOff val="-7353"/>
                  <a:alphaOff val="0"/>
                </a:schemeClr>
              </a:effectRef>
              <a:fontRef idx="minor">
                <a:schemeClr val="dk1"/>
              </a:fontRef>
            </p:style>
          </p:sp>
          <p:sp>
            <p:nvSpPr>
              <p:cNvPr id="29" name="Pentágono 13"/>
              <p:cNvSpPr txBox="1"/>
              <p:nvPr/>
            </p:nvSpPr>
            <p:spPr>
              <a:xfrm rot="21600000">
                <a:off x="1928292" y="2694545"/>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4) Que no esté desvinculada del proceso pastoral.</a:t>
                </a:r>
              </a:p>
            </p:txBody>
          </p:sp>
        </p:grpSp>
        <p:sp>
          <p:nvSpPr>
            <p:cNvPr id="15" name="Elipse 14"/>
            <p:cNvSpPr/>
            <p:nvPr/>
          </p:nvSpPr>
          <p:spPr>
            <a:xfrm>
              <a:off x="1257074" y="3089855"/>
              <a:ext cx="678290" cy="678290"/>
            </a:xfrm>
            <a:prstGeom prst="ellipse">
              <a:avLst/>
            </a:prstGeom>
            <a:blipFill rotWithShape="0">
              <a:blip r:embed="rId5"/>
              <a:stretch>
                <a:fillRect/>
              </a:stretch>
            </a:blipFill>
          </p:spPr>
          <p:style>
            <a:lnRef idx="1">
              <a:schemeClr val="lt1">
                <a:hueOff val="0"/>
                <a:satOff val="0"/>
                <a:lumOff val="0"/>
                <a:alphaOff val="0"/>
              </a:schemeClr>
            </a:lnRef>
            <a:fillRef idx="1">
              <a:scrgbClr r="0" g="0" b="0"/>
            </a:fillRef>
            <a:effectRef idx="1">
              <a:schemeClr val="accent3">
                <a:tint val="50000"/>
                <a:hueOff val="1037118"/>
                <a:satOff val="50000"/>
                <a:lumOff val="991"/>
                <a:alphaOff val="0"/>
              </a:schemeClr>
            </a:effectRef>
            <a:fontRef idx="minor">
              <a:schemeClr val="lt1">
                <a:hueOff val="0"/>
                <a:satOff val="0"/>
                <a:lumOff val="0"/>
                <a:alphaOff val="0"/>
              </a:schemeClr>
            </a:fontRef>
          </p:style>
        </p:sp>
        <p:grpSp>
          <p:nvGrpSpPr>
            <p:cNvPr id="16" name="Grupo 15"/>
            <p:cNvGrpSpPr/>
            <p:nvPr/>
          </p:nvGrpSpPr>
          <p:grpSpPr>
            <a:xfrm>
              <a:off x="1420205" y="4020421"/>
              <a:ext cx="9558085" cy="678290"/>
              <a:chOff x="1758720" y="3575311"/>
              <a:chExt cx="9558085" cy="678290"/>
            </a:xfrm>
            <a:scene3d>
              <a:camera prst="orthographicFront"/>
              <a:lightRig rig="flat" dir="t"/>
            </a:scene3d>
          </p:grpSpPr>
          <p:sp>
            <p:nvSpPr>
              <p:cNvPr id="26" name="Pentágono 25"/>
              <p:cNvSpPr/>
              <p:nvPr/>
            </p:nvSpPr>
            <p:spPr>
              <a:xfrm rot="10800000">
                <a:off x="1758720" y="3575311"/>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1807066"/>
                  <a:satOff val="66667"/>
                  <a:lumOff val="-9804"/>
                  <a:alphaOff val="0"/>
                </a:schemeClr>
              </a:fillRef>
              <a:effectRef idx="1">
                <a:schemeClr val="accent3">
                  <a:hueOff val="1807066"/>
                  <a:satOff val="66667"/>
                  <a:lumOff val="-9804"/>
                  <a:alphaOff val="0"/>
                </a:schemeClr>
              </a:effectRef>
              <a:fontRef idx="minor">
                <a:schemeClr val="dk1"/>
              </a:fontRef>
            </p:style>
          </p:sp>
          <p:sp>
            <p:nvSpPr>
              <p:cNvPr id="27" name="Pentágono 16"/>
              <p:cNvSpPr txBox="1"/>
              <p:nvPr/>
            </p:nvSpPr>
            <p:spPr>
              <a:xfrm rot="21600000">
                <a:off x="1928292" y="3575311"/>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5) Que sea de </a:t>
                </a:r>
                <a:r>
                  <a:rPr lang="es-AR" sz="2000" b="1" i="1" kern="1200" dirty="0">
                    <a:latin typeface="Source Sans Pro Black" panose="020B0803030403020204" pitchFamily="34" charset="0"/>
                  </a:rPr>
                  <a:t>solidaridad </a:t>
                </a:r>
                <a:r>
                  <a:rPr lang="es-AR" sz="2000" kern="1200" dirty="0">
                    <a:latin typeface="Source Sans Pro Black" panose="020B0803030403020204" pitchFamily="34" charset="0"/>
                  </a:rPr>
                  <a:t>y un acto misionero de salida a las periferias existenciales.</a:t>
                </a:r>
              </a:p>
            </p:txBody>
          </p:sp>
        </p:grpSp>
        <p:sp>
          <p:nvSpPr>
            <p:cNvPr id="17" name="Elipse 16"/>
            <p:cNvSpPr/>
            <p:nvPr/>
          </p:nvSpPr>
          <p:spPr>
            <a:xfrm>
              <a:off x="1213711" y="3970620"/>
              <a:ext cx="678290" cy="678290"/>
            </a:xfrm>
            <a:prstGeom prst="ellipse">
              <a:avLst/>
            </a:prstGeom>
            <a:blipFill rotWithShape="0">
              <a:blip r:embed="rId6"/>
              <a:stretch>
                <a:fillRect/>
              </a:stretch>
            </a:blipFill>
          </p:spPr>
          <p:style>
            <a:lnRef idx="1">
              <a:schemeClr val="lt1">
                <a:hueOff val="0"/>
                <a:satOff val="0"/>
                <a:lumOff val="0"/>
                <a:alphaOff val="0"/>
              </a:schemeClr>
            </a:lnRef>
            <a:fillRef idx="1">
              <a:scrgbClr r="0" g="0" b="0"/>
            </a:fillRef>
            <a:effectRef idx="1">
              <a:schemeClr val="accent3">
                <a:tint val="50000"/>
                <a:hueOff val="1382824"/>
                <a:satOff val="66667"/>
                <a:lumOff val="1322"/>
                <a:alphaOff val="0"/>
              </a:schemeClr>
            </a:effectRef>
            <a:fontRef idx="minor">
              <a:schemeClr val="lt1">
                <a:hueOff val="0"/>
                <a:satOff val="0"/>
                <a:lumOff val="0"/>
                <a:alphaOff val="0"/>
              </a:schemeClr>
            </a:fontRef>
          </p:style>
        </p:sp>
        <p:grpSp>
          <p:nvGrpSpPr>
            <p:cNvPr id="18" name="Grupo 17"/>
            <p:cNvGrpSpPr/>
            <p:nvPr/>
          </p:nvGrpSpPr>
          <p:grpSpPr>
            <a:xfrm>
              <a:off x="1420205" y="4903635"/>
              <a:ext cx="9558085" cy="678290"/>
              <a:chOff x="1758720" y="4458525"/>
              <a:chExt cx="9558085" cy="678290"/>
            </a:xfrm>
            <a:scene3d>
              <a:camera prst="orthographicFront"/>
              <a:lightRig rig="flat" dir="t"/>
            </a:scene3d>
          </p:grpSpPr>
          <p:sp>
            <p:nvSpPr>
              <p:cNvPr id="24" name="Pentágono 23"/>
              <p:cNvSpPr/>
              <p:nvPr/>
            </p:nvSpPr>
            <p:spPr>
              <a:xfrm rot="10800000">
                <a:off x="1758720" y="4458525"/>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2258833"/>
                  <a:satOff val="83333"/>
                  <a:lumOff val="-12255"/>
                  <a:alphaOff val="0"/>
                </a:schemeClr>
              </a:fillRef>
              <a:effectRef idx="1">
                <a:schemeClr val="accent3">
                  <a:hueOff val="2258833"/>
                  <a:satOff val="83333"/>
                  <a:lumOff val="-12255"/>
                  <a:alphaOff val="0"/>
                </a:schemeClr>
              </a:effectRef>
              <a:fontRef idx="minor">
                <a:schemeClr val="dk1"/>
              </a:fontRef>
            </p:style>
          </p:sp>
          <p:sp>
            <p:nvSpPr>
              <p:cNvPr id="25" name="Pentágono 19"/>
              <p:cNvSpPr txBox="1"/>
              <p:nvPr/>
            </p:nvSpPr>
            <p:spPr>
              <a:xfrm rot="21600000">
                <a:off x="1928292" y="4458525"/>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b="1" i="1" kern="1200" dirty="0">
                    <a:latin typeface="Source Sans Pro Black" panose="020B0803030403020204" pitchFamily="34" charset="0"/>
                  </a:rPr>
                  <a:t>6) Que sea, por su Lenguaje, comprensible</a:t>
                </a:r>
                <a:r>
                  <a:rPr lang="es-AR" sz="2000" kern="1200" dirty="0">
                    <a:latin typeface="Source Sans Pro Black" panose="020B0803030403020204" pitchFamily="34" charset="0"/>
                  </a:rPr>
                  <a:t>, testimonial y significativa.</a:t>
                </a:r>
              </a:p>
            </p:txBody>
          </p:sp>
        </p:grpSp>
        <p:sp>
          <p:nvSpPr>
            <p:cNvPr id="19" name="Elipse 18"/>
            <p:cNvSpPr/>
            <p:nvPr/>
          </p:nvSpPr>
          <p:spPr>
            <a:xfrm>
              <a:off x="1213711" y="4851386"/>
              <a:ext cx="678290" cy="678290"/>
            </a:xfrm>
            <a:prstGeom prst="ellipse">
              <a:avLst/>
            </a:prstGeom>
            <a:blipFill rotWithShape="0">
              <a:blip r:embed="rId7"/>
              <a:stretch>
                <a:fillRect/>
              </a:stretch>
            </a:blipFill>
          </p:spPr>
          <p:style>
            <a:lnRef idx="1">
              <a:schemeClr val="lt1">
                <a:hueOff val="0"/>
                <a:satOff val="0"/>
                <a:lumOff val="0"/>
                <a:alphaOff val="0"/>
              </a:schemeClr>
            </a:lnRef>
            <a:fillRef idx="1">
              <a:scrgbClr r="0" g="0" b="0"/>
            </a:fillRef>
            <a:effectRef idx="1">
              <a:schemeClr val="accent3">
                <a:tint val="50000"/>
                <a:hueOff val="1728530"/>
                <a:satOff val="83333"/>
                <a:lumOff val="1652"/>
                <a:alphaOff val="0"/>
              </a:schemeClr>
            </a:effectRef>
            <a:fontRef idx="minor">
              <a:schemeClr val="lt1">
                <a:hueOff val="0"/>
                <a:satOff val="0"/>
                <a:lumOff val="0"/>
                <a:alphaOff val="0"/>
              </a:schemeClr>
            </a:fontRef>
          </p:style>
        </p:sp>
        <p:grpSp>
          <p:nvGrpSpPr>
            <p:cNvPr id="20" name="Grupo 19"/>
            <p:cNvGrpSpPr/>
            <p:nvPr/>
          </p:nvGrpSpPr>
          <p:grpSpPr>
            <a:xfrm>
              <a:off x="1420205" y="5734600"/>
              <a:ext cx="9558085" cy="678290"/>
              <a:chOff x="1758720" y="5289490"/>
              <a:chExt cx="9558085" cy="678290"/>
            </a:xfrm>
            <a:scene3d>
              <a:camera prst="orthographicFront"/>
              <a:lightRig rig="flat" dir="t"/>
            </a:scene3d>
          </p:grpSpPr>
          <p:sp>
            <p:nvSpPr>
              <p:cNvPr id="22" name="Pentágono 21"/>
              <p:cNvSpPr/>
              <p:nvPr/>
            </p:nvSpPr>
            <p:spPr>
              <a:xfrm rot="10800000">
                <a:off x="1758720" y="5289490"/>
                <a:ext cx="9558085" cy="678290"/>
              </a:xfrm>
              <a:prstGeom prst="homePlate">
                <a:avLst/>
              </a:prstGeom>
              <a:sp3d prstMaterial="dkEdge">
                <a:bevelT w="8200" h="38100"/>
              </a:sp3d>
            </p:spPr>
            <p:style>
              <a:lnRef idx="0">
                <a:schemeClr val="lt1">
                  <a:hueOff val="0"/>
                  <a:satOff val="0"/>
                  <a:lumOff val="0"/>
                  <a:alphaOff val="0"/>
                </a:schemeClr>
              </a:lnRef>
              <a:fillRef idx="2">
                <a:schemeClr val="accent3">
                  <a:hueOff val="2710599"/>
                  <a:satOff val="100000"/>
                  <a:lumOff val="-14706"/>
                  <a:alphaOff val="0"/>
                </a:schemeClr>
              </a:fillRef>
              <a:effectRef idx="1">
                <a:schemeClr val="accent3">
                  <a:hueOff val="2710599"/>
                  <a:satOff val="100000"/>
                  <a:lumOff val="-14706"/>
                  <a:alphaOff val="0"/>
                </a:schemeClr>
              </a:effectRef>
              <a:fontRef idx="minor">
                <a:schemeClr val="dk1"/>
              </a:fontRef>
            </p:style>
          </p:sp>
          <p:sp>
            <p:nvSpPr>
              <p:cNvPr id="23" name="Pentágono 22"/>
              <p:cNvSpPr txBox="1"/>
              <p:nvPr/>
            </p:nvSpPr>
            <p:spPr>
              <a:xfrm rot="21600000">
                <a:off x="1928292" y="5289490"/>
                <a:ext cx="9388513" cy="6782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99107" tIns="76200" rIns="142240" bIns="76200" numCol="1" spcCol="1270" anchor="ctr" anchorCtr="0">
                <a:noAutofit/>
              </a:bodyPr>
              <a:lstStyle/>
              <a:p>
                <a:pPr lvl="0" algn="ctr" defTabSz="889000">
                  <a:lnSpc>
                    <a:spcPct val="90000"/>
                  </a:lnSpc>
                  <a:spcBef>
                    <a:spcPct val="0"/>
                  </a:spcBef>
                  <a:spcAft>
                    <a:spcPct val="35000"/>
                  </a:spcAft>
                </a:pPr>
                <a:r>
                  <a:rPr lang="es-AR" sz="2000" kern="1200" dirty="0">
                    <a:latin typeface="Source Sans Pro Black" panose="020B0803030403020204" pitchFamily="34" charset="0"/>
                  </a:rPr>
                  <a:t>7) Que tenga en cuenta la misión propia de todos los carismas, especialmente </a:t>
                </a:r>
                <a:br>
                  <a:rPr lang="es-AR" sz="2000" kern="1200" dirty="0">
                    <a:latin typeface="Source Sans Pro Black" panose="020B0803030403020204" pitchFamily="34" charset="0"/>
                  </a:rPr>
                </a:br>
                <a:r>
                  <a:rPr lang="es-AR" sz="2000" kern="1200" dirty="0">
                    <a:latin typeface="Source Sans Pro Black" panose="020B0803030403020204" pitchFamily="34" charset="0"/>
                  </a:rPr>
                  <a:t>el de los laicos, cuya misión es la de transformar el mundo.</a:t>
                </a:r>
              </a:p>
            </p:txBody>
          </p:sp>
        </p:grpSp>
        <p:sp>
          <p:nvSpPr>
            <p:cNvPr id="21" name="Elipse 20"/>
            <p:cNvSpPr/>
            <p:nvPr/>
          </p:nvSpPr>
          <p:spPr>
            <a:xfrm>
              <a:off x="1213711" y="5732152"/>
              <a:ext cx="678290" cy="678290"/>
            </a:xfrm>
            <a:prstGeom prst="ellipse">
              <a:avLst/>
            </a:prstGeom>
            <a:blipFill rotWithShape="0">
              <a:blip r:embed="rId8"/>
              <a:stretch>
                <a:fillRect/>
              </a:stretch>
            </a:blipFill>
          </p:spPr>
          <p:style>
            <a:lnRef idx="1">
              <a:schemeClr val="lt1">
                <a:hueOff val="0"/>
                <a:satOff val="0"/>
                <a:lumOff val="0"/>
                <a:alphaOff val="0"/>
              </a:schemeClr>
            </a:lnRef>
            <a:fillRef idx="1">
              <a:scrgbClr r="0" g="0" b="0"/>
            </a:fillRef>
            <a:effectRef idx="1">
              <a:schemeClr val="accent3">
                <a:tint val="50000"/>
                <a:hueOff val="2074236"/>
                <a:satOff val="100000"/>
                <a:lumOff val="1983"/>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71007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38628" y="597424"/>
            <a:ext cx="10882812" cy="3504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3200" b="1" dirty="0"/>
              <a:t>f) Tenemos </a:t>
            </a:r>
            <a:r>
              <a:rPr lang="es-MX" sz="3200" b="1" u="sng" dirty="0"/>
              <a:t>objetivo diocesano</a:t>
            </a:r>
            <a:r>
              <a:rPr lang="es-MX" sz="3200" b="1" dirty="0"/>
              <a:t> común: </a:t>
            </a:r>
          </a:p>
          <a:p>
            <a:pPr algn="just"/>
            <a:endParaRPr lang="es-MX" sz="3200" b="1" dirty="0"/>
          </a:p>
          <a:p>
            <a:pPr algn="just"/>
            <a:r>
              <a:rPr lang="es-MX" sz="3200" b="1" i="1" dirty="0"/>
              <a:t>“Impulsar la Nueva Evangelización mediante el anuncio del kerigma a todos, la formación integral y permanente, para fortalecer nuestras comunidades eclesiales y así nuestro pueblo en Cristo tenga vida plena”.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909" y="3898876"/>
            <a:ext cx="3546250" cy="2655141"/>
          </a:xfrm>
          <a:prstGeom prst="rect">
            <a:avLst/>
          </a:prstGeom>
          <a:ln>
            <a:noFill/>
          </a:ln>
          <a:effectLst>
            <a:softEdge rad="112500"/>
          </a:effectLst>
        </p:spPr>
      </p:pic>
    </p:spTree>
    <p:extLst>
      <p:ext uri="{BB962C8B-B14F-4D97-AF65-F5344CB8AC3E}">
        <p14:creationId xmlns:p14="http://schemas.microsoft.com/office/powerpoint/2010/main" val="13189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48" y="692331"/>
            <a:ext cx="11060004" cy="5003075"/>
          </a:xfrm>
          <a:prstGeom prst="rect">
            <a:avLst/>
          </a:prstGeom>
        </p:spPr>
      </p:pic>
    </p:spTree>
    <p:extLst>
      <p:ext uri="{BB962C8B-B14F-4D97-AF65-F5344CB8AC3E}">
        <p14:creationId xmlns:p14="http://schemas.microsoft.com/office/powerpoint/2010/main" val="12641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269" y="2605034"/>
            <a:ext cx="6897190" cy="4075612"/>
          </a:xfrm>
        </p:spPr>
        <p:txBody>
          <a:bodyPr>
            <a:normAutofit fontScale="90000"/>
          </a:bodyPr>
          <a:lstStyle/>
          <a:p>
            <a:r>
              <a:rPr lang="es-MX" sz="3600" b="1" dirty="0"/>
              <a:t>8.- En el esquema podemos ver que cada paso exige al siguiente de forma gradual y va haciendo posible, de forma progresiva, la realización del objetivo, que no se logra de “golpe y porrazo”, sino a pequeños pasos: sucesivos, graduales y progresivos, como se ha mencionado:</a:t>
            </a:r>
            <a:br>
              <a:rPr lang="es-MX" sz="3600" b="1" dirty="0"/>
            </a:br>
            <a:br>
              <a:rPr lang="es-MX" sz="3600" b="1" dirty="0"/>
            </a:br>
            <a:r>
              <a:rPr lang="es-MX" sz="3600" b="1" dirty="0"/>
              <a:t>                      </a:t>
            </a:r>
            <a:br>
              <a:rPr lang="es-MX" sz="3600" b="1" dirty="0"/>
            </a:br>
            <a:br>
              <a:rPr lang="es-MX" sz="3600" b="1" dirty="0"/>
            </a:br>
            <a:endParaRPr lang="es-MX" sz="3000" b="1" dirty="0"/>
          </a:p>
        </p:txBody>
      </p:sp>
      <p:sp>
        <p:nvSpPr>
          <p:cNvPr id="4" name="Título 1"/>
          <p:cNvSpPr txBox="1">
            <a:spLocks/>
          </p:cNvSpPr>
          <p:nvPr/>
        </p:nvSpPr>
        <p:spPr>
          <a:xfrm>
            <a:off x="414337" y="512907"/>
            <a:ext cx="11501437" cy="84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t>PASOS GRADUALES Y PROGRESIVOS</a:t>
            </a:r>
            <a:endParaRPr lang="es-MX"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72" y="2706925"/>
            <a:ext cx="3670663" cy="2642878"/>
          </a:xfrm>
          <a:prstGeom prst="rect">
            <a:avLst/>
          </a:prstGeom>
          <a:ln>
            <a:noFill/>
          </a:ln>
          <a:effectLst>
            <a:softEdge rad="112500"/>
          </a:effectLst>
        </p:spPr>
      </p:pic>
    </p:spTree>
    <p:extLst>
      <p:ext uri="{BB962C8B-B14F-4D97-AF65-F5344CB8AC3E}">
        <p14:creationId xmlns:p14="http://schemas.microsoft.com/office/powerpoint/2010/main" val="23223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47211" y="894175"/>
            <a:ext cx="6454502" cy="5167086"/>
          </a:xfrm>
        </p:spPr>
        <p:txBody>
          <a:bodyPr>
            <a:noAutofit/>
          </a:bodyPr>
          <a:lstStyle/>
          <a:p>
            <a:pPr algn="just"/>
            <a:r>
              <a:rPr lang="es-MX" sz="3200" b="1" dirty="0"/>
              <a:t>Las actitudes de </a:t>
            </a:r>
            <a:r>
              <a:rPr lang="es-MX" sz="3200" b="1" u="sng" dirty="0"/>
              <a:t>espiritualidad de comunión y sinodalidad</a:t>
            </a:r>
            <a:r>
              <a:rPr lang="es-MX" sz="3200" b="1" dirty="0"/>
              <a:t> son necesarias para poder evaluar y renovar nuestras estructuras; renovar a la luz de Cristo las estructuras, a fin de ser la Iglesia que Cristo quiere (el primer para qué de nuestro objetivo), es muy necesario para poder compartir su vida nueva y plena a las periferias existenciales prioritarias; éstas concretan el quién necesita más urgentemente la vida nueva de Cristo, que es el último para qué de nuestro objetivo.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36" y="985615"/>
            <a:ext cx="4130221" cy="3628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289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0" y="274105"/>
            <a:ext cx="6862647" cy="6257324"/>
          </a:xfrm>
        </p:spPr>
        <p:txBody>
          <a:bodyPr>
            <a:noAutofit/>
          </a:bodyPr>
          <a:lstStyle/>
          <a:p>
            <a:pPr algn="just"/>
            <a:r>
              <a:rPr lang="es-MX" sz="3200" b="1" dirty="0"/>
              <a:t>Estas periferias existenciales nos exigen ser animadores del proceso pastoral y tenerlo claro. Las líneas de acción son la mística que puede verdaderamente conducirnos a ser esos animadores cuando no perdemos de vista que ninguna falte en nuestros proyectos y acciones, y así estaremos acercándonos un poco más al cumplimiento de nuestro objetivo.</a:t>
            </a:r>
            <a:endParaRPr lang="es-MX" sz="28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826" y="1416533"/>
            <a:ext cx="3793032" cy="371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85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75085" y="894175"/>
            <a:ext cx="6226628" cy="5167086"/>
          </a:xfrm>
        </p:spPr>
        <p:txBody>
          <a:bodyPr>
            <a:noAutofit/>
          </a:bodyPr>
          <a:lstStyle/>
          <a:p>
            <a:pPr algn="just"/>
            <a:r>
              <a:rPr lang="es-MX" sz="3200" b="1" dirty="0"/>
              <a:t>9.- Falta todavía más… nos falta mucho… pero tenemos los elementos suficientes para reflexionar, discernir y asumir los pasos de nuestro proceso y ser sus animadores, a fin de pasar a otra etapa, que a su vez supone esta.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1919667"/>
            <a:ext cx="4505606" cy="3116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113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0" y="274105"/>
            <a:ext cx="10964384" cy="3056924"/>
          </a:xfrm>
        </p:spPr>
        <p:txBody>
          <a:bodyPr>
            <a:noAutofit/>
          </a:bodyPr>
          <a:lstStyle/>
          <a:p>
            <a:pPr algn="just"/>
            <a:r>
              <a:rPr lang="es-MX" sz="3200" b="1" dirty="0"/>
              <a:t>No podremos seguir el proceso, pensando que en las siguientes etapas sean más operativas, sin antes asumir esta etapa fundamental de sensibilizarnos, lo que pide dos cosas fundamentales: dejarnos tocar por el anuncio del kerigma a nosotros primero y fortalecer nuestra formación integral y permanente.</a:t>
            </a:r>
            <a:endParaRPr lang="es-MX" sz="2800"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468" y="3427318"/>
            <a:ext cx="6492093" cy="2596837"/>
          </a:xfrm>
          <a:prstGeom prst="rect">
            <a:avLst/>
          </a:prstGeom>
        </p:spPr>
      </p:pic>
    </p:spTree>
    <p:extLst>
      <p:ext uri="{BB962C8B-B14F-4D97-AF65-F5344CB8AC3E}">
        <p14:creationId xmlns:p14="http://schemas.microsoft.com/office/powerpoint/2010/main" val="147861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alphaModFix amt="50000"/>
            <a:extLst>
              <a:ext uri="{28A0092B-C50C-407E-A947-70E740481C1C}">
                <a14:useLocalDpi xmlns:a14="http://schemas.microsoft.com/office/drawing/2010/main" val="0"/>
              </a:ext>
            </a:extLst>
          </a:blip>
          <a:srcRect t="10322" b="33428"/>
          <a:stretch/>
        </p:blipFill>
        <p:spPr>
          <a:xfrm>
            <a:off x="20" y="1"/>
            <a:ext cx="12191980" cy="6857999"/>
          </a:xfrm>
          <a:prstGeom prst="rect">
            <a:avLst/>
          </a:prstGeom>
        </p:spPr>
      </p:pic>
      <p:sp>
        <p:nvSpPr>
          <p:cNvPr id="6" name="1 Título"/>
          <p:cNvSpPr>
            <a:spLocks noGrp="1"/>
          </p:cNvSpPr>
          <p:nvPr>
            <p:ph type="title"/>
          </p:nvPr>
        </p:nvSpPr>
        <p:spPr>
          <a:xfrm>
            <a:off x="758757" y="568345"/>
            <a:ext cx="10680971" cy="5812999"/>
          </a:xfrm>
          <a:solidFill>
            <a:schemeClr val="bg1">
              <a:alpha val="56000"/>
            </a:schemeClr>
          </a:solidFill>
        </p:spPr>
        <p:txBody>
          <a:bodyPr vert="horz" lIns="91440" tIns="45720" rIns="91440" bIns="45720" rtlCol="0" anchor="b">
            <a:normAutofit/>
          </a:bodyPr>
          <a:lstStyle/>
          <a:p>
            <a:pPr algn="ctr"/>
            <a:r>
              <a:rPr lang="es-ES_tradnl" sz="3600" b="1" dirty="0">
                <a:solidFill>
                  <a:srgbClr val="FFFFFF"/>
                </a:solidFill>
              </a:rPr>
              <a:t>Así pues, estimado agente de pastoral, el folleto que tienes en tus manos, que gustosamente te ofrece el Equipo de la Vicaría de Pastoral, ayudará a que tu instancia, sea de la pastoral territorial o de la funcional, pueda llevar a cabo la Asamblea Pastoral 2019, que dedicaremos a revisar el proceso pastoral que hasta ahora hemos llevado. </a:t>
            </a:r>
            <a:br>
              <a:rPr lang="es-ES_tradnl" sz="3600" b="1" dirty="0">
                <a:solidFill>
                  <a:srgbClr val="FFFFFF"/>
                </a:solidFill>
              </a:rPr>
            </a:br>
            <a:r>
              <a:rPr lang="es-ES_tradnl" sz="3600" b="1" dirty="0">
                <a:solidFill>
                  <a:srgbClr val="FFFFFF"/>
                </a:solidFill>
              </a:rPr>
              <a:t>A cinco años de haberlo iniciado, de haber quedado en impulsar en nuestra Arquidiócesis la Nueva Evangelización, es oportuno revisar en dónde estamos y clarificar qué sigue. </a:t>
            </a:r>
            <a:br>
              <a:rPr lang="en-US" sz="2000" b="1" dirty="0">
                <a:solidFill>
                  <a:srgbClr val="FFFFFF"/>
                </a:solidFill>
              </a:rPr>
            </a:br>
            <a:endParaRPr lang="en-US" sz="2000" b="1" dirty="0">
              <a:solidFill>
                <a:srgbClr val="FFFFFF"/>
              </a:solidFill>
            </a:endParaRPr>
          </a:p>
        </p:txBody>
      </p:sp>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62419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75085" y="894175"/>
            <a:ext cx="6226628" cy="5167086"/>
          </a:xfrm>
        </p:spPr>
        <p:txBody>
          <a:bodyPr>
            <a:noAutofit/>
          </a:bodyPr>
          <a:lstStyle/>
          <a:p>
            <a:pPr algn="just"/>
            <a:r>
              <a:rPr lang="es-MX" sz="3200" b="1" dirty="0"/>
              <a:t>10.- La asamblea pastoral para el ciclo 2019 nos ayudará a revisar no sólo las actividades de nuestra instancia, sino también a hacer una seria evaluación de cómo hemos entendido, vivido y transmitido la alegría del Evangelio en nuestra Iglesia Diocesana de Guadalajara.</a:t>
            </a:r>
            <a:br>
              <a:rPr lang="es-MX" sz="3200" b="1" dirty="0"/>
            </a:br>
            <a:endParaRPr lang="es-MX"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03" y="1538216"/>
            <a:ext cx="4715691" cy="3445537"/>
          </a:xfrm>
          <a:prstGeom prst="rect">
            <a:avLst/>
          </a:prstGeom>
          <a:effectLst>
            <a:softEdge rad="317500"/>
          </a:effectLst>
        </p:spPr>
      </p:pic>
    </p:spTree>
    <p:extLst>
      <p:ext uri="{BB962C8B-B14F-4D97-AF65-F5344CB8AC3E}">
        <p14:creationId xmlns:p14="http://schemas.microsoft.com/office/powerpoint/2010/main" val="396131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931" y="274105"/>
            <a:ext cx="5869870" cy="6257324"/>
          </a:xfrm>
        </p:spPr>
        <p:txBody>
          <a:bodyPr>
            <a:noAutofit/>
          </a:bodyPr>
          <a:lstStyle/>
          <a:p>
            <a:pPr algn="just"/>
            <a:r>
              <a:rPr lang="es-MX" sz="3200" b="1" dirty="0"/>
              <a:t>Lo haremos ayudados de las herramientas que nos ofrece la metodología participativa y del proceso que, bajo la guía del Espíritu Santo, se ha emprendido, asumiendo agradecidos los pasos que se han dado, vislumbrando y generando un futuro esperanzador y actuando con responsabilidad histórica en el momento presente.</a:t>
            </a:r>
            <a:br>
              <a:rPr lang="es-MX" sz="3200" b="1" dirty="0"/>
            </a:br>
            <a:br>
              <a:rPr lang="es-MX" sz="3200" b="1" dirty="0"/>
            </a:br>
            <a:endParaRPr lang="es-MX" sz="2800" b="1"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7784"/>
          <a:stretch/>
        </p:blipFill>
        <p:spPr>
          <a:xfrm>
            <a:off x="6858001" y="901122"/>
            <a:ext cx="4956117" cy="4213962"/>
          </a:xfrm>
          <a:prstGeom prst="rect">
            <a:avLst/>
          </a:prstGeom>
          <a:effectLst>
            <a:softEdge rad="317500"/>
          </a:effectLst>
        </p:spPr>
      </p:pic>
    </p:spTree>
    <p:extLst>
      <p:ext uri="{BB962C8B-B14F-4D97-AF65-F5344CB8AC3E}">
        <p14:creationId xmlns:p14="http://schemas.microsoft.com/office/powerpoint/2010/main" val="410907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9955"/>
            <a:ext cx="10515600" cy="755337"/>
          </a:xfrm>
        </p:spPr>
        <p:txBody>
          <a:bodyPr>
            <a:noAutofit/>
          </a:bodyPr>
          <a:lstStyle/>
          <a:p>
            <a:pPr algn="ctr"/>
            <a:r>
              <a:rPr lang="es-MX" sz="6600" b="1" dirty="0"/>
              <a:t>INTRODUCCIÓN</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832542969"/>
              </p:ext>
            </p:extLst>
          </p:nvPr>
        </p:nvGraphicFramePr>
        <p:xfrm>
          <a:off x="838200" y="1620416"/>
          <a:ext cx="9908375" cy="4705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5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75644" y="1349019"/>
            <a:ext cx="1254425" cy="707886"/>
          </a:xfrm>
          <a:prstGeom prst="rect">
            <a:avLst/>
          </a:prstGeom>
          <a:noFill/>
        </p:spPr>
        <p:txBody>
          <a:bodyPr wrap="square" lIns="91440" tIns="45720" rIns="91440" bIns="45720">
            <a:spAutoFit/>
          </a:bodyPr>
          <a:lstStyle/>
          <a:p>
            <a:pPr algn="ctr"/>
            <a:r>
              <a:rPr lang="es-ES" sz="4000" b="1" dirty="0">
                <a:ln w="9525">
                  <a:solidFill>
                    <a:schemeClr val="bg1"/>
                  </a:solidFill>
                  <a:prstDash val="solid"/>
                </a:ln>
                <a:solidFill>
                  <a:schemeClr val="accent2">
                    <a:lumMod val="50000"/>
                  </a:schemeClr>
                </a:solidFill>
                <a:effectLst>
                  <a:outerShdw blurRad="12700" dist="38100" dir="2700000" algn="tl" rotWithShape="0">
                    <a:schemeClr val="bg1">
                      <a:lumMod val="50000"/>
                    </a:schemeClr>
                  </a:outerShdw>
                </a:effectLst>
              </a:rPr>
              <a:t>ES</a:t>
            </a:r>
          </a:p>
        </p:txBody>
      </p:sp>
      <p:sp>
        <p:nvSpPr>
          <p:cNvPr id="9" name="Rectángulo 8"/>
          <p:cNvSpPr/>
          <p:nvPr/>
        </p:nvSpPr>
        <p:spPr>
          <a:xfrm>
            <a:off x="-492497" y="3979047"/>
            <a:ext cx="2790708" cy="707886"/>
          </a:xfrm>
          <a:prstGeom prst="rect">
            <a:avLst/>
          </a:prstGeom>
          <a:noFill/>
        </p:spPr>
        <p:txBody>
          <a:bodyPr wrap="square" lIns="91440" tIns="45720" rIns="91440" bIns="45720">
            <a:spAutoFit/>
          </a:bodyPr>
          <a:lstStyle/>
          <a:p>
            <a:pPr algn="ctr"/>
            <a:r>
              <a:rPr lang="es-ES" sz="4000" b="1" dirty="0">
                <a:ln w="9525">
                  <a:solidFill>
                    <a:schemeClr val="bg1"/>
                  </a:solidFill>
                  <a:prstDash val="solid"/>
                </a:ln>
                <a:solidFill>
                  <a:schemeClr val="accent2">
                    <a:lumMod val="50000"/>
                  </a:schemeClr>
                </a:solidFill>
                <a:effectLst>
                  <a:outerShdw blurRad="12700" dist="38100" dir="2700000" algn="tl" rotWithShape="0">
                    <a:schemeClr val="bg1">
                      <a:lumMod val="50000"/>
                    </a:schemeClr>
                  </a:outerShdw>
                </a:effectLst>
              </a:rPr>
              <a:t>PARA</a:t>
            </a:r>
          </a:p>
        </p:txBody>
      </p:sp>
      <p:sp>
        <p:nvSpPr>
          <p:cNvPr id="10" name="Rectángulo 9"/>
          <p:cNvSpPr/>
          <p:nvPr/>
        </p:nvSpPr>
        <p:spPr>
          <a:xfrm>
            <a:off x="254119" y="5678569"/>
            <a:ext cx="2548807" cy="707886"/>
          </a:xfrm>
          <a:prstGeom prst="rect">
            <a:avLst/>
          </a:prstGeom>
          <a:noFill/>
        </p:spPr>
        <p:txBody>
          <a:bodyPr wrap="square" lIns="91440" tIns="45720" rIns="91440" bIns="45720">
            <a:spAutoFit/>
          </a:bodyPr>
          <a:lstStyle/>
          <a:p>
            <a:pPr algn="ctr"/>
            <a:r>
              <a:rPr lang="es-ES" sz="4000" b="1" dirty="0">
                <a:ln w="9525">
                  <a:solidFill>
                    <a:schemeClr val="bg1"/>
                  </a:solidFill>
                  <a:prstDash val="solid"/>
                </a:ln>
                <a:solidFill>
                  <a:schemeClr val="accent2">
                    <a:lumMod val="50000"/>
                  </a:schemeClr>
                </a:solidFill>
                <a:effectLst>
                  <a:outerShdw blurRad="12700" dist="38100" dir="2700000" algn="tl" rotWithShape="0">
                    <a:schemeClr val="bg1">
                      <a:lumMod val="50000"/>
                    </a:schemeClr>
                  </a:outerShdw>
                </a:effectLst>
              </a:rPr>
              <a:t>FINALIDAD</a:t>
            </a:r>
          </a:p>
        </p:txBody>
      </p:sp>
      <p:sp>
        <p:nvSpPr>
          <p:cNvPr id="11" name="Rectángulo 10"/>
          <p:cNvSpPr/>
          <p:nvPr/>
        </p:nvSpPr>
        <p:spPr>
          <a:xfrm>
            <a:off x="631065" y="122383"/>
            <a:ext cx="11136214" cy="923330"/>
          </a:xfrm>
          <a:prstGeom prst="rect">
            <a:avLst/>
          </a:prstGeom>
          <a:noFill/>
        </p:spPr>
        <p:txBody>
          <a:bodyPr wrap="square" lIns="91440" tIns="45720" rIns="91440" bIns="45720">
            <a:spAutoFit/>
          </a:bodyPr>
          <a:lstStyle/>
          <a:p>
            <a:pPr algn="ctr"/>
            <a:r>
              <a:rPr lang="es-ES" sz="5400" b="1" dirty="0">
                <a:ln w="9525">
                  <a:solidFill>
                    <a:schemeClr val="bg1"/>
                  </a:solidFill>
                  <a:prstDash val="solid"/>
                </a:ln>
                <a:solidFill>
                  <a:schemeClr val="accent2">
                    <a:lumMod val="50000"/>
                  </a:schemeClr>
                </a:solidFill>
              </a:rPr>
              <a:t>1.- ¿Qué es la Asamblea Pastoral?</a:t>
            </a:r>
          </a:p>
        </p:txBody>
      </p:sp>
      <p:sp>
        <p:nvSpPr>
          <p:cNvPr id="4" name="Rectángulo 3"/>
          <p:cNvSpPr/>
          <p:nvPr/>
        </p:nvSpPr>
        <p:spPr>
          <a:xfrm>
            <a:off x="1873770" y="1349020"/>
            <a:ext cx="9893510" cy="2054426"/>
          </a:xfrm>
          <a:prstGeom prst="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La reunión de todos los agentes de pastoral, previamente convocados, por el coordinador de cada instancia diocesana. Por ejemplo: </a:t>
            </a:r>
          </a:p>
          <a:p>
            <a:pPr marL="285750" indent="-285750" algn="just">
              <a:buFont typeface="Arial" panose="020B0604020202020204" pitchFamily="34" charset="0"/>
              <a:buChar char="•"/>
            </a:pPr>
            <a:r>
              <a:rPr lang="es-MX" b="1" dirty="0">
                <a:solidFill>
                  <a:schemeClr val="tx1"/>
                </a:solidFill>
              </a:rPr>
              <a:t>En una parroquia el párroco, en una cuasi-parroquia el cuasi-párroco, en alguna otra comunidad el sacerdote responsable; él convocará a los representantes de todos los grupos, ministerios, zonas (sectores, barrios) existentes.</a:t>
            </a:r>
          </a:p>
          <a:p>
            <a:pPr marL="285750" indent="-285750" algn="just">
              <a:buFont typeface="Arial" panose="020B0604020202020204" pitchFamily="34" charset="0"/>
              <a:buChar char="•"/>
            </a:pPr>
            <a:r>
              <a:rPr lang="es-MX" b="1" dirty="0">
                <a:solidFill>
                  <a:schemeClr val="tx1"/>
                </a:solidFill>
              </a:rPr>
              <a:t>En cuanto a las Comisiones y Secciones y la Vida Consagrada se reúnen todos los agentes previamente convocados por su Asesor, Coordinador o Superior, según sea el caso.</a:t>
            </a:r>
          </a:p>
        </p:txBody>
      </p:sp>
      <p:sp>
        <p:nvSpPr>
          <p:cNvPr id="12" name="Rectángulo 11"/>
          <p:cNvSpPr/>
          <p:nvPr/>
        </p:nvSpPr>
        <p:spPr>
          <a:xfrm>
            <a:off x="1891260" y="3601086"/>
            <a:ext cx="9896009" cy="1793162"/>
          </a:xfrm>
          <a:prstGeom prst="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b="1" dirty="0">
                <a:solidFill>
                  <a:schemeClr val="tx1"/>
                </a:solidFill>
              </a:rPr>
              <a:t>Discernir cuáles retos y exigencias siguen vigentes para la realidad particular de nuestra instancia y darles seguimiento pastoral; y tomar en cuenta los nuevos retos y las nuevas exigencias, si las hubo.</a:t>
            </a:r>
          </a:p>
          <a:p>
            <a:pPr marL="285750" indent="-285750" algn="just">
              <a:buFont typeface="Arial" panose="020B0604020202020204" pitchFamily="34" charset="0"/>
              <a:buChar char="•"/>
            </a:pPr>
            <a:r>
              <a:rPr lang="es-MX" b="1" dirty="0">
                <a:solidFill>
                  <a:schemeClr val="tx1"/>
                </a:solidFill>
              </a:rPr>
              <a:t>Elaborar las metas que nos comprometan al trabajo común, tomando en cuenta las prioridades diocesanas, el contexto particular: la renovación eclesial, de todas las estructuras de la Iglesia, conforme a los criterios  que nos ofreció la VI Asamblea Diocesana de Pastoral.</a:t>
            </a:r>
          </a:p>
          <a:p>
            <a:pPr marL="285750" indent="-285750" algn="just">
              <a:buFont typeface="Arial" panose="020B0604020202020204" pitchFamily="34" charset="0"/>
              <a:buChar char="•"/>
            </a:pPr>
            <a:r>
              <a:rPr lang="es-MX" b="1" dirty="0">
                <a:solidFill>
                  <a:schemeClr val="tx1"/>
                </a:solidFill>
              </a:rPr>
              <a:t>Programar y calendarizar las actividades comunitarias.</a:t>
            </a:r>
          </a:p>
        </p:txBody>
      </p:sp>
      <p:sp>
        <p:nvSpPr>
          <p:cNvPr id="13" name="Rectángulo 12"/>
          <p:cNvSpPr/>
          <p:nvPr/>
        </p:nvSpPr>
        <p:spPr>
          <a:xfrm>
            <a:off x="2802926" y="5591888"/>
            <a:ext cx="8984343" cy="881248"/>
          </a:xfrm>
          <a:prstGeom prst="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Impulsar la Nueva Evangelización mediante el proceso pastoral diocesano</a:t>
            </a:r>
          </a:p>
        </p:txBody>
      </p:sp>
    </p:spTree>
    <p:extLst>
      <p:ext uri="{BB962C8B-B14F-4D97-AF65-F5344CB8AC3E}">
        <p14:creationId xmlns:p14="http://schemas.microsoft.com/office/powerpoint/2010/main" val="343012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2263" y="647529"/>
            <a:ext cx="11259402" cy="1404567"/>
          </a:xfrm>
        </p:spPr>
        <p:txBody>
          <a:bodyPr>
            <a:noAutofit/>
          </a:bodyPr>
          <a:lstStyle/>
          <a:p>
            <a:pPr algn="ctr"/>
            <a:r>
              <a:rPr lang="es-MX" sz="5400" b="1" dirty="0">
                <a:ln w="9525">
                  <a:solidFill>
                    <a:schemeClr val="bg1"/>
                  </a:solidFill>
                  <a:prstDash val="solid"/>
                </a:ln>
                <a:solidFill>
                  <a:schemeClr val="accent2">
                    <a:lumMod val="50000"/>
                  </a:schemeClr>
                </a:solidFill>
                <a:latin typeface="+mn-lt"/>
                <a:ea typeface="+mn-ea"/>
                <a:cs typeface="+mn-cs"/>
              </a:rPr>
              <a:t>2.-¿Quiénes participan </a:t>
            </a:r>
            <a:br>
              <a:rPr lang="es-MX" sz="5400" b="1" dirty="0">
                <a:ln w="9525">
                  <a:solidFill>
                    <a:schemeClr val="bg1"/>
                  </a:solidFill>
                  <a:prstDash val="solid"/>
                </a:ln>
                <a:solidFill>
                  <a:schemeClr val="accent2">
                    <a:lumMod val="50000"/>
                  </a:schemeClr>
                </a:solidFill>
                <a:latin typeface="+mn-lt"/>
                <a:ea typeface="+mn-ea"/>
                <a:cs typeface="+mn-cs"/>
              </a:rPr>
            </a:br>
            <a:r>
              <a:rPr lang="es-MX" sz="5400" b="1" dirty="0">
                <a:ln w="9525">
                  <a:solidFill>
                    <a:schemeClr val="bg1"/>
                  </a:solidFill>
                  <a:prstDash val="solid"/>
                </a:ln>
                <a:solidFill>
                  <a:schemeClr val="accent2">
                    <a:lumMod val="50000"/>
                  </a:schemeClr>
                </a:solidFill>
                <a:latin typeface="+mn-lt"/>
                <a:ea typeface="+mn-ea"/>
                <a:cs typeface="+mn-cs"/>
              </a:rPr>
              <a:t>en la Asamblea Pastoral?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4777382"/>
              </p:ext>
            </p:extLst>
          </p:nvPr>
        </p:nvGraphicFramePr>
        <p:xfrm>
          <a:off x="373509" y="2368445"/>
          <a:ext cx="11243867" cy="3871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1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0907" y="179167"/>
            <a:ext cx="8592480" cy="1754326"/>
          </a:xfrm>
          <a:prstGeom prst="rect">
            <a:avLst/>
          </a:prstGeom>
          <a:noFill/>
        </p:spPr>
        <p:txBody>
          <a:bodyPr wrap="none" lIns="91440" tIns="45720" rIns="91440" bIns="45720">
            <a:spAutoFit/>
          </a:bodyPr>
          <a:lstStyle/>
          <a:p>
            <a:pPr algn="ctr"/>
            <a:r>
              <a:rPr lang="es-MX" sz="5400" b="1" dirty="0">
                <a:ln w="9525">
                  <a:solidFill>
                    <a:schemeClr val="bg1"/>
                  </a:solidFill>
                  <a:prstDash val="solid"/>
                </a:ln>
                <a:solidFill>
                  <a:schemeClr val="accent2">
                    <a:lumMod val="50000"/>
                  </a:schemeClr>
                </a:solidFill>
              </a:rPr>
              <a:t>3.- Programa de trabajo </a:t>
            </a:r>
          </a:p>
          <a:p>
            <a:pPr algn="ctr"/>
            <a:r>
              <a:rPr lang="es-MX" sz="5400" b="1" dirty="0">
                <a:ln w="9525">
                  <a:solidFill>
                    <a:schemeClr val="bg1"/>
                  </a:solidFill>
                  <a:prstDash val="solid"/>
                </a:ln>
                <a:solidFill>
                  <a:schemeClr val="accent2">
                    <a:lumMod val="50000"/>
                  </a:schemeClr>
                </a:solidFill>
              </a:rPr>
              <a:t>de la Asamblea Pastoral 2018</a:t>
            </a:r>
            <a:endParaRPr lang="es-ES" sz="5400" b="1" cap="none" spc="0" dirty="0">
              <a:ln w="0"/>
              <a:solidFill>
                <a:schemeClr val="accent2">
                  <a:lumMod val="50000"/>
                </a:schemeClr>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126" y="2073910"/>
            <a:ext cx="7516041" cy="4256812"/>
          </a:xfrm>
          <a:prstGeom prst="rect">
            <a:avLst/>
          </a:prstGeom>
          <a:ln>
            <a:noFill/>
          </a:ln>
          <a:effectLst>
            <a:softEdge rad="112500"/>
          </a:effectLst>
        </p:spPr>
      </p:pic>
    </p:spTree>
    <p:extLst>
      <p:ext uri="{BB962C8B-B14F-4D97-AF65-F5344CB8AC3E}">
        <p14:creationId xmlns:p14="http://schemas.microsoft.com/office/powerpoint/2010/main" val="11645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944678"/>
            <a:ext cx="10515600" cy="793974"/>
          </a:xfrm>
        </p:spPr>
        <p:txBody>
          <a:bodyPr>
            <a:noAutofit/>
          </a:bodyPr>
          <a:lstStyle/>
          <a:p>
            <a:pPr algn="ctr"/>
            <a:r>
              <a:rPr lang="es-MX" sz="4000" b="1" dirty="0">
                <a:solidFill>
                  <a:srgbClr val="663300"/>
                </a:solidFill>
                <a:latin typeface="+mn-lt"/>
              </a:rPr>
              <a:t>I.- Pasos Previos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5609033"/>
              </p:ext>
            </p:extLst>
          </p:nvPr>
        </p:nvGraphicFramePr>
        <p:xfrm>
          <a:off x="645653" y="2430934"/>
          <a:ext cx="10731881" cy="2665721"/>
        </p:xfrm>
        <a:graphic>
          <a:graphicData uri="http://schemas.openxmlformats.org/drawingml/2006/table">
            <a:tbl>
              <a:tblPr firstRow="1" bandRow="1">
                <a:tableStyleId>{5DA37D80-6434-44D0-A028-1B22A696006F}</a:tableStyleId>
              </a:tblPr>
              <a:tblGrid>
                <a:gridCol w="3001442">
                  <a:extLst>
                    <a:ext uri="{9D8B030D-6E8A-4147-A177-3AD203B41FA5}">
                      <a16:colId xmlns:a16="http://schemas.microsoft.com/office/drawing/2014/main" val="20000"/>
                    </a:ext>
                  </a:extLst>
                </a:gridCol>
                <a:gridCol w="7730439">
                  <a:extLst>
                    <a:ext uri="{9D8B030D-6E8A-4147-A177-3AD203B41FA5}">
                      <a16:colId xmlns:a16="http://schemas.microsoft.com/office/drawing/2014/main" val="20001"/>
                    </a:ext>
                  </a:extLst>
                </a:gridCol>
              </a:tblGrid>
              <a:tr h="836912">
                <a:tc>
                  <a:txBody>
                    <a:bodyPr/>
                    <a:lstStyle/>
                    <a:p>
                      <a:pPr algn="ctr"/>
                      <a:r>
                        <a:rPr lang="es-MX" sz="4000" dirty="0">
                          <a:effectLst>
                            <a:outerShdw blurRad="38100" dist="38100" dir="2700000" algn="tl">
                              <a:srgbClr val="000000">
                                <a:alpha val="43137"/>
                              </a:srgbClr>
                            </a:outerShdw>
                          </a:effectLst>
                        </a:rPr>
                        <a:t>Actividad</a:t>
                      </a:r>
                    </a:p>
                  </a:txBody>
                  <a:tcPr/>
                </a:tc>
                <a:tc>
                  <a:txBody>
                    <a:bodyPr/>
                    <a:lstStyle/>
                    <a:p>
                      <a:pPr algn="ctr"/>
                      <a:r>
                        <a:rPr lang="es-MX" sz="4000" dirty="0">
                          <a:effectLst>
                            <a:outerShdw blurRad="38100" dist="38100" dir="2700000" algn="tl">
                              <a:srgbClr val="000000">
                                <a:alpha val="43137"/>
                              </a:srgbClr>
                            </a:outerShdw>
                          </a:effectLst>
                        </a:rPr>
                        <a:t>Cómo</a:t>
                      </a:r>
                      <a:r>
                        <a:rPr lang="es-MX" sz="4000" baseline="0" dirty="0">
                          <a:effectLst>
                            <a:outerShdw blurRad="38100" dist="38100" dir="2700000" algn="tl">
                              <a:srgbClr val="000000">
                                <a:alpha val="43137"/>
                              </a:srgbClr>
                            </a:outerShdw>
                          </a:effectLst>
                        </a:rPr>
                        <a:t> (recursos)</a:t>
                      </a:r>
                      <a:endParaRPr lang="es-MX" sz="4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828809">
                <a:tc>
                  <a:txBody>
                    <a:bodyPr/>
                    <a:lstStyle/>
                    <a:p>
                      <a:pPr marL="457200" indent="-457200">
                        <a:buFont typeface="Arial" panose="020B0604020202020204" pitchFamily="34" charset="0"/>
                        <a:buChar char="•"/>
                      </a:pPr>
                      <a:r>
                        <a:rPr lang="es-MX" sz="2800" b="1" dirty="0">
                          <a:effectLst/>
                        </a:rPr>
                        <a:t>Preparación</a:t>
                      </a:r>
                    </a:p>
                    <a:p>
                      <a:pPr marL="457200" indent="-457200">
                        <a:buFont typeface="Arial" panose="020B0604020202020204" pitchFamily="34" charset="0"/>
                        <a:buChar char="•"/>
                      </a:pPr>
                      <a:endParaRPr lang="es-MX" sz="2800" b="1" dirty="0">
                        <a:effectLst/>
                      </a:endParaRPr>
                    </a:p>
                    <a:p>
                      <a:pPr marL="457200" indent="-457200">
                        <a:buFont typeface="Arial" panose="020B0604020202020204" pitchFamily="34" charset="0"/>
                        <a:buChar char="•"/>
                      </a:pPr>
                      <a:r>
                        <a:rPr lang="es-MX" sz="2800" b="1" dirty="0">
                          <a:effectLst/>
                        </a:rPr>
                        <a:t>Convocatoria</a:t>
                      </a:r>
                      <a:endParaRPr lang="es-MX" sz="2800" b="1" dirty="0">
                        <a:solidFill>
                          <a:schemeClr val="bg1"/>
                        </a:solidFill>
                        <a:effectLst/>
                      </a:endParaRPr>
                    </a:p>
                  </a:txBody>
                  <a:tcPr/>
                </a:tc>
                <a:tc>
                  <a:txBody>
                    <a:bodyPr/>
                    <a:lstStyle/>
                    <a:p>
                      <a:r>
                        <a:rPr lang="es-MX" sz="2800" b="1" dirty="0">
                          <a:effectLst/>
                        </a:rPr>
                        <a:t>El coordinador de cada instancia diocesana, </a:t>
                      </a:r>
                      <a:br>
                        <a:rPr lang="es-MX" sz="2800" b="1" dirty="0">
                          <a:effectLst/>
                        </a:rPr>
                      </a:br>
                      <a:r>
                        <a:rPr lang="es-MX" sz="2800" b="1" dirty="0">
                          <a:effectLst/>
                        </a:rPr>
                        <a:t>con su equipo coordinador, preparan</a:t>
                      </a:r>
                      <a:r>
                        <a:rPr lang="es-MX" sz="2800" b="1" baseline="0" dirty="0">
                          <a:effectLst/>
                        </a:rPr>
                        <a:t> y convocan </a:t>
                      </a:r>
                      <a:br>
                        <a:rPr lang="es-MX" sz="2800" b="1" baseline="0" dirty="0">
                          <a:effectLst/>
                        </a:rPr>
                      </a:br>
                      <a:r>
                        <a:rPr lang="es-MX" sz="2800" b="1" baseline="0" dirty="0">
                          <a:effectLst/>
                        </a:rPr>
                        <a:t>a quienes participarán en la Asamblea Pastoral </a:t>
                      </a:r>
                      <a:br>
                        <a:rPr lang="es-MX" sz="2800" b="1" baseline="0" dirty="0">
                          <a:effectLst/>
                        </a:rPr>
                      </a:br>
                      <a:r>
                        <a:rPr lang="es-MX" sz="2800" b="1" baseline="0" dirty="0">
                          <a:effectLst/>
                        </a:rPr>
                        <a:t>de este nuevo ciclo.</a:t>
                      </a:r>
                      <a:endParaRPr lang="es-MX" sz="2800" b="1" dirty="0">
                        <a:solidFill>
                          <a:schemeClr val="bg1"/>
                        </a:solidFill>
                        <a:effectLs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183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479302"/>
            <a:ext cx="10515600" cy="793974"/>
          </a:xfrm>
        </p:spPr>
        <p:txBody>
          <a:bodyPr>
            <a:noAutofit/>
          </a:bodyPr>
          <a:lstStyle/>
          <a:p>
            <a:pPr algn="ctr"/>
            <a:r>
              <a:rPr lang="es-MX" sz="4000" b="1" dirty="0">
                <a:solidFill>
                  <a:srgbClr val="663300"/>
                </a:solidFill>
                <a:latin typeface="+mn-lt"/>
              </a:rPr>
              <a:t>II.- Ver con los ojos del Padre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53037882"/>
              </p:ext>
            </p:extLst>
          </p:nvPr>
        </p:nvGraphicFramePr>
        <p:xfrm>
          <a:off x="539645" y="1329881"/>
          <a:ext cx="11272603" cy="4084320"/>
        </p:xfrm>
        <a:graphic>
          <a:graphicData uri="http://schemas.openxmlformats.org/drawingml/2006/table">
            <a:tbl>
              <a:tblPr firstRow="1" bandRow="1">
                <a:tableStyleId>{5DA37D80-6434-44D0-A028-1B22A696006F}</a:tableStyleId>
              </a:tblPr>
              <a:tblGrid>
                <a:gridCol w="6309039">
                  <a:extLst>
                    <a:ext uri="{9D8B030D-6E8A-4147-A177-3AD203B41FA5}">
                      <a16:colId xmlns:a16="http://schemas.microsoft.com/office/drawing/2014/main" val="20000"/>
                    </a:ext>
                  </a:extLst>
                </a:gridCol>
                <a:gridCol w="4963564">
                  <a:extLst>
                    <a:ext uri="{9D8B030D-6E8A-4147-A177-3AD203B41FA5}">
                      <a16:colId xmlns:a16="http://schemas.microsoft.com/office/drawing/2014/main" val="20001"/>
                    </a:ext>
                  </a:extLst>
                </a:gridCol>
              </a:tblGrid>
              <a:tr h="370840">
                <a:tc>
                  <a:txBody>
                    <a:bodyPr/>
                    <a:lstStyle/>
                    <a:p>
                      <a:pPr algn="ctr"/>
                      <a:r>
                        <a:rPr lang="es-MX" sz="4000" dirty="0"/>
                        <a:t>Actividad</a:t>
                      </a:r>
                    </a:p>
                  </a:txBody>
                  <a:tcPr/>
                </a:tc>
                <a:tc>
                  <a:txBody>
                    <a:bodyPr/>
                    <a:lstStyle/>
                    <a:p>
                      <a:pPr algn="ctr"/>
                      <a:r>
                        <a:rPr lang="es-MX" sz="4000" dirty="0"/>
                        <a:t>Cómo</a:t>
                      </a:r>
                      <a:r>
                        <a:rPr lang="es-MX" sz="4000" baseline="0" dirty="0"/>
                        <a:t> (recursos)</a:t>
                      </a:r>
                      <a:endParaRPr lang="es-MX" sz="4000" dirty="0"/>
                    </a:p>
                  </a:txBody>
                  <a:tcPr/>
                </a:tc>
                <a:extLst>
                  <a:ext uri="{0D108BD9-81ED-4DB2-BD59-A6C34878D82A}">
                    <a16:rowId xmlns:a16="http://schemas.microsoft.com/office/drawing/2014/main" val="10000"/>
                  </a:ext>
                </a:extLst>
              </a:tr>
              <a:tr h="1851291">
                <a:tc>
                  <a:txBody>
                    <a:bodyPr/>
                    <a:lstStyle/>
                    <a:p>
                      <a:pPr marL="457200" indent="-457200" algn="l">
                        <a:spcAft>
                          <a:spcPts val="0"/>
                        </a:spcAft>
                        <a:buAutoNum type="arabicPeriod"/>
                      </a:pPr>
                      <a:r>
                        <a:rPr lang="es-MX" sz="2400" b="1" dirty="0">
                          <a:effectLst/>
                        </a:rPr>
                        <a:t>Evaluar el camino de nuestra instancia a partir de nuestras metas, que nos propusimos para este año 2018 que estamos por finalizar.</a:t>
                      </a:r>
                    </a:p>
                    <a:p>
                      <a:pPr marL="457200" indent="-457200" algn="l">
                        <a:spcAft>
                          <a:spcPts val="0"/>
                        </a:spcAft>
                        <a:buAutoNum type="arabicPeriod"/>
                      </a:pPr>
                      <a:endParaRPr lang="es-MX" sz="2400" b="1" dirty="0">
                        <a:effectLst/>
                      </a:endParaRPr>
                    </a:p>
                    <a:p>
                      <a:pPr marL="457200" indent="-457200" algn="l">
                        <a:spcAft>
                          <a:spcPts val="0"/>
                        </a:spcAft>
                        <a:buAutoNum type="arabicPeriod"/>
                      </a:pPr>
                      <a:r>
                        <a:rPr lang="es-MX" sz="2400" b="1" dirty="0">
                          <a:effectLst/>
                        </a:rPr>
                        <a:t>Evaluar qué tanto han incidido las Asambleas Diocesanas en la propia instancia</a:t>
                      </a:r>
                      <a:r>
                        <a:rPr lang="es-MX" sz="2400" b="1" baseline="0" dirty="0">
                          <a:effectLst/>
                        </a:rPr>
                        <a:t> </a:t>
                      </a:r>
                      <a:r>
                        <a:rPr lang="es-MX" sz="2400" b="1" dirty="0">
                          <a:effectLst/>
                        </a:rPr>
                        <a:t>y su entorno.</a:t>
                      </a:r>
                      <a:endParaRPr lang="es-MX" sz="2400" b="1" dirty="0">
                        <a:solidFill>
                          <a:schemeClr val="bg1"/>
                        </a:solidFill>
                        <a:effectLst/>
                        <a:latin typeface="+mn-lt"/>
                        <a:ea typeface="Calibri" panose="020F0502020204030204" pitchFamily="34" charset="0"/>
                        <a:cs typeface="Arial" panose="020B0604020202020204" pitchFamily="34" charset="0"/>
                      </a:endParaRPr>
                    </a:p>
                  </a:txBody>
                  <a:tcPr marL="89535" marR="89535" marT="0" marB="0"/>
                </a:tc>
                <a:tc>
                  <a:txBody>
                    <a:bodyPr/>
                    <a:lstStyle/>
                    <a:p>
                      <a:pPr marL="457200" indent="-457200">
                        <a:buFont typeface="+mj-lt"/>
                        <a:buAutoNum type="arabicPeriod"/>
                      </a:pPr>
                      <a:r>
                        <a:rPr lang="es-MX" sz="2400" b="1" dirty="0">
                          <a:effectLst/>
                        </a:rPr>
                        <a:t>Una ficha para la evaluación de</a:t>
                      </a:r>
                      <a:r>
                        <a:rPr lang="es-MX" sz="2400" b="1" baseline="0" dirty="0">
                          <a:effectLst/>
                        </a:rPr>
                        <a:t> </a:t>
                      </a:r>
                      <a:r>
                        <a:rPr lang="es-MX" sz="2400" b="1" dirty="0">
                          <a:effectLst/>
                        </a:rPr>
                        <a:t>nuestra instancia.</a:t>
                      </a:r>
                    </a:p>
                    <a:p>
                      <a:pPr marL="457200" indent="-457200">
                        <a:buFont typeface="+mj-lt"/>
                        <a:buAutoNum type="arabicPeriod"/>
                      </a:pPr>
                      <a:endParaRPr lang="es-MX" sz="2400" b="1" dirty="0">
                        <a:effectLst/>
                      </a:endParaRPr>
                    </a:p>
                    <a:p>
                      <a:pPr marL="457200" indent="-457200">
                        <a:buFont typeface="+mj-lt"/>
                        <a:buAutoNum type="arabicPeriod"/>
                      </a:pPr>
                      <a:endParaRPr lang="es-MX" sz="2400" b="1" dirty="0">
                        <a:effectLst/>
                      </a:endParaRPr>
                    </a:p>
                    <a:p>
                      <a:pPr marL="457200" indent="-457200">
                        <a:buFont typeface="+mj-lt"/>
                        <a:buAutoNum type="arabicPeriod"/>
                      </a:pPr>
                      <a:endParaRPr lang="es-MX" sz="2400" b="1" dirty="0">
                        <a:effectLst/>
                      </a:endParaRPr>
                    </a:p>
                    <a:p>
                      <a:pPr marL="457200" indent="-457200">
                        <a:buFont typeface="+mj-lt"/>
                        <a:buAutoNum type="arabicPeriod"/>
                      </a:pPr>
                      <a:r>
                        <a:rPr lang="es-MX" sz="2400" b="1" dirty="0">
                          <a:effectLst/>
                        </a:rPr>
                        <a:t>Una encuesta para evaluar la incidencia de las Asambleas Diocesanas en la propia instancia y su entorno.</a:t>
                      </a:r>
                      <a:endParaRPr lang="es-MX" sz="2400" b="1" baseline="0" dirty="0">
                        <a:solidFill>
                          <a:schemeClr val="bg1"/>
                        </a:solidFill>
                        <a:effectLs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985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34515" y="539249"/>
            <a:ext cx="10515600" cy="793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rgbClr val="663300"/>
                </a:solidFill>
                <a:latin typeface="+mn-lt"/>
              </a:rPr>
              <a:t>III.- Pensar con los criterios del Hijo</a:t>
            </a:r>
          </a:p>
        </p:txBody>
      </p:sp>
      <p:graphicFrame>
        <p:nvGraphicFramePr>
          <p:cNvPr id="6" name="Marcador de contenido 3"/>
          <p:cNvGraphicFramePr>
            <a:graphicFrameLocks/>
          </p:cNvGraphicFramePr>
          <p:nvPr>
            <p:extLst>
              <p:ext uri="{D42A27DB-BD31-4B8C-83A1-F6EECF244321}">
                <p14:modId xmlns:p14="http://schemas.microsoft.com/office/powerpoint/2010/main" val="2195161371"/>
              </p:ext>
            </p:extLst>
          </p:nvPr>
        </p:nvGraphicFramePr>
        <p:xfrm>
          <a:off x="921981" y="1633163"/>
          <a:ext cx="10340662" cy="4424022"/>
        </p:xfrm>
        <a:graphic>
          <a:graphicData uri="http://schemas.openxmlformats.org/drawingml/2006/table">
            <a:tbl>
              <a:tblPr firstRow="1" bandRow="1">
                <a:tableStyleId>{5DA37D80-6434-44D0-A028-1B22A696006F}</a:tableStyleId>
              </a:tblPr>
              <a:tblGrid>
                <a:gridCol w="5658701">
                  <a:extLst>
                    <a:ext uri="{9D8B030D-6E8A-4147-A177-3AD203B41FA5}">
                      <a16:colId xmlns:a16="http://schemas.microsoft.com/office/drawing/2014/main" val="20000"/>
                    </a:ext>
                  </a:extLst>
                </a:gridCol>
                <a:gridCol w="4681961">
                  <a:extLst>
                    <a:ext uri="{9D8B030D-6E8A-4147-A177-3AD203B41FA5}">
                      <a16:colId xmlns:a16="http://schemas.microsoft.com/office/drawing/2014/main" val="20001"/>
                    </a:ext>
                  </a:extLst>
                </a:gridCol>
              </a:tblGrid>
              <a:tr h="840214">
                <a:tc>
                  <a:txBody>
                    <a:bodyPr/>
                    <a:lstStyle/>
                    <a:p>
                      <a:pPr algn="ctr"/>
                      <a:r>
                        <a:rPr lang="es-MX" sz="4000" dirty="0"/>
                        <a:t>Actividad</a:t>
                      </a:r>
                    </a:p>
                  </a:txBody>
                  <a:tcPr/>
                </a:tc>
                <a:tc>
                  <a:txBody>
                    <a:bodyPr/>
                    <a:lstStyle/>
                    <a:p>
                      <a:pPr algn="ctr"/>
                      <a:r>
                        <a:rPr lang="es-MX" sz="4000" dirty="0"/>
                        <a:t>Cómo</a:t>
                      </a:r>
                      <a:r>
                        <a:rPr lang="es-MX" sz="4000" baseline="0" dirty="0"/>
                        <a:t> (recursos)</a:t>
                      </a:r>
                      <a:endParaRPr lang="es-MX" sz="4000" dirty="0"/>
                    </a:p>
                  </a:txBody>
                  <a:tcPr/>
                </a:tc>
                <a:extLst>
                  <a:ext uri="{0D108BD9-81ED-4DB2-BD59-A6C34878D82A}">
                    <a16:rowId xmlns:a16="http://schemas.microsoft.com/office/drawing/2014/main" val="10000"/>
                  </a:ext>
                </a:extLst>
              </a:tr>
              <a:tr h="3583808">
                <a:tc>
                  <a:txBody>
                    <a:bodyPr/>
                    <a:lstStyle/>
                    <a:p>
                      <a:endParaRPr lang="es-MX" sz="2800" b="1" dirty="0">
                        <a:effectLst/>
                      </a:endParaRPr>
                    </a:p>
                    <a:p>
                      <a:pPr algn="just"/>
                      <a:r>
                        <a:rPr lang="es-MX" sz="2800" b="1" dirty="0">
                          <a:effectLst/>
                        </a:rPr>
                        <a:t>Profundizar en la Sinodalidad y la Espiritualidad de Comunión.</a:t>
                      </a:r>
                      <a:endParaRPr lang="es-MX" sz="2800" b="1" baseline="0" dirty="0">
                        <a:solidFill>
                          <a:schemeClr val="bg1"/>
                        </a:solidFill>
                        <a:effectLst/>
                      </a:endParaRPr>
                    </a:p>
                  </a:txBody>
                  <a:tcPr/>
                </a:tc>
                <a:tc>
                  <a:txBody>
                    <a:bodyPr/>
                    <a:lstStyle/>
                    <a:p>
                      <a:endParaRPr lang="es-MX" sz="2800" b="1" dirty="0">
                        <a:effectLst/>
                      </a:endParaRPr>
                    </a:p>
                    <a:p>
                      <a:r>
                        <a:rPr lang="es-MX" sz="2800" b="1" dirty="0">
                          <a:effectLst/>
                        </a:rPr>
                        <a:t>Fichas de trabajo para determinar nuestras exigencias.</a:t>
                      </a:r>
                      <a:endParaRPr lang="es-MX" sz="2800" b="1" baseline="0" dirty="0">
                        <a:effectLst/>
                      </a:endParaRPr>
                    </a:p>
                    <a:p>
                      <a:endParaRPr lang="es-MX" sz="2800" b="1" dirty="0">
                        <a:solidFill>
                          <a:schemeClr val="bg1"/>
                        </a:solidFill>
                        <a:effectLs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58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409697"/>
            <a:ext cx="10515600" cy="793974"/>
          </a:xfrm>
        </p:spPr>
        <p:txBody>
          <a:bodyPr>
            <a:noAutofit/>
          </a:bodyPr>
          <a:lstStyle/>
          <a:p>
            <a:pPr algn="ctr"/>
            <a:r>
              <a:rPr lang="es-MX" sz="4000" b="1" dirty="0">
                <a:solidFill>
                  <a:srgbClr val="663300"/>
                </a:solidFill>
                <a:effectLst>
                  <a:outerShdw blurRad="38100" dist="38100" dir="2700000" algn="tl">
                    <a:srgbClr val="000000">
                      <a:alpha val="43137"/>
                    </a:srgbClr>
                  </a:outerShdw>
                </a:effectLst>
                <a:latin typeface="+mn-lt"/>
              </a:rPr>
              <a:t>IV.- Actuar con la fuerza del Espíritu Santo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46635511"/>
              </p:ext>
            </p:extLst>
          </p:nvPr>
        </p:nvGraphicFramePr>
        <p:xfrm>
          <a:off x="449467" y="1176440"/>
          <a:ext cx="11277599" cy="5264333"/>
        </p:xfrm>
        <a:graphic>
          <a:graphicData uri="http://schemas.openxmlformats.org/drawingml/2006/table">
            <a:tbl>
              <a:tblPr firstRow="1" bandRow="1">
                <a:tableStyleId>{5DA37D80-6434-44D0-A028-1B22A696006F}</a:tableStyleId>
              </a:tblPr>
              <a:tblGrid>
                <a:gridCol w="6296107">
                  <a:extLst>
                    <a:ext uri="{9D8B030D-6E8A-4147-A177-3AD203B41FA5}">
                      <a16:colId xmlns:a16="http://schemas.microsoft.com/office/drawing/2014/main" val="20000"/>
                    </a:ext>
                  </a:extLst>
                </a:gridCol>
                <a:gridCol w="4981492">
                  <a:extLst>
                    <a:ext uri="{9D8B030D-6E8A-4147-A177-3AD203B41FA5}">
                      <a16:colId xmlns:a16="http://schemas.microsoft.com/office/drawing/2014/main" val="20001"/>
                    </a:ext>
                  </a:extLst>
                </a:gridCol>
              </a:tblGrid>
              <a:tr h="370840">
                <a:tc>
                  <a:txBody>
                    <a:bodyPr/>
                    <a:lstStyle/>
                    <a:p>
                      <a:pPr algn="ctr"/>
                      <a:r>
                        <a:rPr lang="es-MX" sz="4000" dirty="0"/>
                        <a:t>Actividad</a:t>
                      </a:r>
                    </a:p>
                  </a:txBody>
                  <a:tcPr/>
                </a:tc>
                <a:tc>
                  <a:txBody>
                    <a:bodyPr/>
                    <a:lstStyle/>
                    <a:p>
                      <a:pPr algn="ctr"/>
                      <a:r>
                        <a:rPr lang="es-MX" sz="4000" dirty="0"/>
                        <a:t>Cómo</a:t>
                      </a:r>
                      <a:r>
                        <a:rPr lang="es-MX" sz="4000" baseline="0" dirty="0"/>
                        <a:t> (recursos)</a:t>
                      </a:r>
                      <a:endParaRPr lang="es-MX" sz="4000" dirty="0"/>
                    </a:p>
                  </a:txBody>
                  <a:tcPr/>
                </a:tc>
                <a:extLst>
                  <a:ext uri="{0D108BD9-81ED-4DB2-BD59-A6C34878D82A}">
                    <a16:rowId xmlns:a16="http://schemas.microsoft.com/office/drawing/2014/main" val="10000"/>
                  </a:ext>
                </a:extLst>
              </a:tr>
              <a:tr h="1454333">
                <a:tc>
                  <a:txBody>
                    <a:bodyPr/>
                    <a:lstStyle/>
                    <a:p>
                      <a:r>
                        <a:rPr lang="es-MX" sz="2400" b="1" dirty="0">
                          <a:effectLst/>
                        </a:rPr>
                        <a:t>Partiendo de nuestros retos y exigencias,</a:t>
                      </a:r>
                    </a:p>
                    <a:p>
                      <a:r>
                        <a:rPr lang="es-MX" sz="2400" b="1" dirty="0">
                          <a:effectLst/>
                        </a:rPr>
                        <a:t>asumiremos lo que nos ayude a sensibilizarnos</a:t>
                      </a:r>
                    </a:p>
                    <a:p>
                      <a:r>
                        <a:rPr lang="es-MX" sz="2400" b="1" dirty="0">
                          <a:effectLst/>
                        </a:rPr>
                        <a:t>en el Proceso Diocesano.</a:t>
                      </a:r>
                      <a:endParaRPr lang="es-MX" sz="2400" b="1" baseline="0" dirty="0">
                        <a:solidFill>
                          <a:schemeClr val="bg1"/>
                        </a:solidFill>
                        <a:effectLst/>
                      </a:endParaRPr>
                    </a:p>
                  </a:txBody>
                  <a:tcPr/>
                </a:tc>
                <a:tc>
                  <a:txBody>
                    <a:bodyPr/>
                    <a:lstStyle/>
                    <a:p>
                      <a:pPr algn="ctr"/>
                      <a:r>
                        <a:rPr lang="es-MX" sz="2400" b="1" dirty="0">
                          <a:effectLst/>
                        </a:rPr>
                        <a:t>Ficha </a:t>
                      </a:r>
                      <a:br>
                        <a:rPr lang="es-MX" sz="2400" b="1" dirty="0">
                          <a:effectLst/>
                        </a:rPr>
                      </a:br>
                      <a:r>
                        <a:rPr lang="es-MX" sz="2400" b="1" dirty="0">
                          <a:effectLst/>
                        </a:rPr>
                        <a:t>de discernimiento</a:t>
                      </a:r>
                      <a:endParaRPr lang="es-MX" sz="2400" b="1" dirty="0">
                        <a:solidFill>
                          <a:schemeClr val="bg1"/>
                        </a:solidFill>
                        <a:effectLst/>
                      </a:endParaRPr>
                    </a:p>
                  </a:txBody>
                  <a:tcPr/>
                </a:tc>
                <a:extLst>
                  <a:ext uri="{0D108BD9-81ED-4DB2-BD59-A6C34878D82A}">
                    <a16:rowId xmlns:a16="http://schemas.microsoft.com/office/drawing/2014/main" val="10001"/>
                  </a:ext>
                </a:extLst>
              </a:tr>
              <a:tr h="1768839">
                <a:tc>
                  <a:txBody>
                    <a:bodyPr/>
                    <a:lstStyle/>
                    <a:p>
                      <a:endParaRPr lang="es-MX" sz="2400" b="1" dirty="0">
                        <a:effectLst/>
                      </a:endParaRPr>
                    </a:p>
                    <a:p>
                      <a:r>
                        <a:rPr lang="es-MX" sz="2400" b="1" dirty="0">
                          <a:effectLst/>
                        </a:rPr>
                        <a:t>Elaboraremos las metas que nos lleven a</a:t>
                      </a:r>
                    </a:p>
                    <a:p>
                      <a:r>
                        <a:rPr lang="es-MX" sz="2400" b="1" dirty="0">
                          <a:effectLst/>
                        </a:rPr>
                        <a:t>seguir fortaleciendo nuestras comunidades</a:t>
                      </a:r>
                    </a:p>
                    <a:p>
                      <a:r>
                        <a:rPr lang="es-MX" sz="2400" b="1" dirty="0">
                          <a:effectLst/>
                        </a:rPr>
                        <a:t>eclesiales y a dar vida, en Cristo, a nuestro</a:t>
                      </a:r>
                    </a:p>
                    <a:p>
                      <a:r>
                        <a:rPr lang="es-MX" sz="2400" b="1" dirty="0">
                          <a:effectLst/>
                        </a:rPr>
                        <a:t>pueblo.</a:t>
                      </a:r>
                      <a:endParaRPr lang="es-MX" sz="2400" b="1" dirty="0">
                        <a:solidFill>
                          <a:schemeClr val="bg1"/>
                        </a:solidFill>
                        <a:effectLst/>
                      </a:endParaRPr>
                    </a:p>
                  </a:txBody>
                  <a:tcPr/>
                </a:tc>
                <a:tc>
                  <a:txBody>
                    <a:bodyPr/>
                    <a:lstStyle/>
                    <a:p>
                      <a:pPr algn="ctr"/>
                      <a:r>
                        <a:rPr lang="es-MX" sz="2400" b="1" dirty="0">
                          <a:effectLst/>
                        </a:rPr>
                        <a:t>Ficha</a:t>
                      </a:r>
                      <a:r>
                        <a:rPr lang="es-MX" sz="2400" b="1" baseline="0" dirty="0">
                          <a:effectLst/>
                        </a:rPr>
                        <a:t> para </a:t>
                      </a:r>
                      <a:br>
                        <a:rPr lang="es-MX" sz="2400" b="1" baseline="0" dirty="0">
                          <a:effectLst/>
                        </a:rPr>
                      </a:br>
                      <a:r>
                        <a:rPr lang="es-MX" sz="2400" b="1" baseline="0" dirty="0">
                          <a:effectLst/>
                        </a:rPr>
                        <a:t>la elaboración </a:t>
                      </a:r>
                      <a:br>
                        <a:rPr lang="es-MX" sz="2400" b="1" baseline="0" dirty="0">
                          <a:effectLst/>
                        </a:rPr>
                      </a:br>
                      <a:r>
                        <a:rPr lang="es-MX" sz="2400" b="1" baseline="0" dirty="0">
                          <a:effectLst/>
                        </a:rPr>
                        <a:t>de METAS </a:t>
                      </a:r>
                      <a:br>
                        <a:rPr lang="es-MX" sz="2400" b="1" baseline="0" dirty="0">
                          <a:effectLst/>
                        </a:rPr>
                      </a:br>
                      <a:endParaRPr lang="es-MX" sz="2400" b="1" dirty="0">
                        <a:solidFill>
                          <a:schemeClr val="bg1"/>
                        </a:solidFill>
                        <a:effectLst/>
                      </a:endParaRPr>
                    </a:p>
                  </a:txBody>
                  <a:tcPr/>
                </a:tc>
                <a:extLst>
                  <a:ext uri="{0D108BD9-81ED-4DB2-BD59-A6C34878D82A}">
                    <a16:rowId xmlns:a16="http://schemas.microsoft.com/office/drawing/2014/main" val="10002"/>
                  </a:ext>
                </a:extLst>
              </a:tr>
              <a:tr h="370840">
                <a:tc>
                  <a:txBody>
                    <a:bodyPr/>
                    <a:lstStyle/>
                    <a:p>
                      <a:endParaRPr lang="es-MX" sz="2400" b="1" dirty="0">
                        <a:effectLst/>
                      </a:endParaRPr>
                    </a:p>
                    <a:p>
                      <a:r>
                        <a:rPr lang="es-MX" sz="2400" b="1" dirty="0">
                          <a:effectLst/>
                        </a:rPr>
                        <a:t>Haremos nuestra programación y</a:t>
                      </a:r>
                    </a:p>
                    <a:p>
                      <a:r>
                        <a:rPr lang="es-MX" sz="2400" b="1" dirty="0">
                          <a:effectLst/>
                        </a:rPr>
                        <a:t>calendarización.</a:t>
                      </a:r>
                      <a:endParaRPr lang="es-MX" sz="2400" b="1" dirty="0">
                        <a:solidFill>
                          <a:schemeClr val="bg1"/>
                        </a:solidFill>
                        <a:effectLst/>
                      </a:endParaRPr>
                    </a:p>
                  </a:txBody>
                  <a:tcPr/>
                </a:tc>
                <a:tc>
                  <a:txBody>
                    <a:bodyPr/>
                    <a:lstStyle/>
                    <a:p>
                      <a:pPr algn="ctr"/>
                      <a:r>
                        <a:rPr lang="es-MX" sz="2400" b="1" dirty="0">
                          <a:effectLst/>
                        </a:rPr>
                        <a:t>Ficha</a:t>
                      </a:r>
                      <a:r>
                        <a:rPr lang="es-MX" sz="2400" b="1" baseline="0" dirty="0">
                          <a:effectLst/>
                        </a:rPr>
                        <a:t> </a:t>
                      </a:r>
                      <a:br>
                        <a:rPr lang="es-MX" sz="2400" b="1" baseline="0" dirty="0">
                          <a:effectLst/>
                        </a:rPr>
                      </a:br>
                      <a:r>
                        <a:rPr lang="es-MX" sz="2400" b="1" baseline="0" dirty="0">
                          <a:effectLst/>
                        </a:rPr>
                        <a:t>de programación </a:t>
                      </a:r>
                      <a:br>
                        <a:rPr lang="es-MX" sz="2400" b="1" baseline="0" dirty="0">
                          <a:effectLst/>
                        </a:rPr>
                      </a:br>
                      <a:endParaRPr lang="es-MX" sz="2400" b="1" dirty="0">
                        <a:solidFill>
                          <a:schemeClr val="bg1"/>
                        </a:solidFill>
                        <a:effectLs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097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381345" y="252919"/>
            <a:ext cx="5564221" cy="6186792"/>
          </a:xfrm>
        </p:spPr>
        <p:txBody>
          <a:bodyPr vert="horz" lIns="91440" tIns="45720" rIns="91440" bIns="45720" rtlCol="0" anchor="b">
            <a:normAutofit/>
          </a:bodyPr>
          <a:lstStyle/>
          <a:p>
            <a:r>
              <a:rPr lang="es-ES_tradnl" sz="3200" b="1" kern="1200" dirty="0">
                <a:solidFill>
                  <a:schemeClr val="bg1"/>
                </a:solidFill>
                <a:latin typeface="+mj-lt"/>
                <a:ea typeface="+mj-ea"/>
                <a:cs typeface="+mj-cs"/>
              </a:rPr>
              <a:t>Es muy importante que leamos detenidamente el subsidio, que nos fijemos bien en las indicaciones; que sigamos cuidadosamente los pasos o momentos del método pues este nos lleva como de la mano a jerarquizar las prioridades o acentuaciones para nuestro trabajo pastoral, y no dar pasos en falso. Si nos fijamos bien en las indicaciones sabremos responder a lo que se nos pide.</a:t>
            </a:r>
          </a:p>
        </p:txBody>
      </p:sp>
      <p:sp>
        <p:nvSpPr>
          <p:cNvPr id="14"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8379" t="20360"/>
          <a:stretch/>
        </p:blipFill>
        <p:spPr>
          <a:xfrm>
            <a:off x="592538" y="489204"/>
            <a:ext cx="3701531" cy="4511421"/>
          </a:xfrm>
          <a:prstGeom prst="rect">
            <a:avLst/>
          </a:prstGeom>
        </p:spPr>
      </p:pic>
    </p:spTree>
    <p:extLst>
      <p:ext uri="{BB962C8B-B14F-4D97-AF65-F5344CB8AC3E}">
        <p14:creationId xmlns:p14="http://schemas.microsoft.com/office/powerpoint/2010/main" val="23923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66786" y="892453"/>
            <a:ext cx="10515600" cy="793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rgbClr val="663300"/>
                </a:solidFill>
                <a:latin typeface="+mn-lt"/>
              </a:rPr>
              <a:t>V.- Celebrar y festejar</a:t>
            </a:r>
          </a:p>
        </p:txBody>
      </p:sp>
      <p:graphicFrame>
        <p:nvGraphicFramePr>
          <p:cNvPr id="6" name="Marcador de contenido 3"/>
          <p:cNvGraphicFramePr>
            <a:graphicFrameLocks/>
          </p:cNvGraphicFramePr>
          <p:nvPr>
            <p:extLst>
              <p:ext uri="{D42A27DB-BD31-4B8C-83A1-F6EECF244321}">
                <p14:modId xmlns:p14="http://schemas.microsoft.com/office/powerpoint/2010/main" val="4109890143"/>
              </p:ext>
            </p:extLst>
          </p:nvPr>
        </p:nvGraphicFramePr>
        <p:xfrm>
          <a:off x="1076254" y="2328217"/>
          <a:ext cx="10317052" cy="2499360"/>
        </p:xfrm>
        <a:graphic>
          <a:graphicData uri="http://schemas.openxmlformats.org/drawingml/2006/table">
            <a:tbl>
              <a:tblPr firstRow="1" bandRow="1">
                <a:tableStyleId>{5DA37D80-6434-44D0-A028-1B22A696006F}</a:tableStyleId>
              </a:tblPr>
              <a:tblGrid>
                <a:gridCol w="10317052">
                  <a:extLst>
                    <a:ext uri="{9D8B030D-6E8A-4147-A177-3AD203B41FA5}">
                      <a16:colId xmlns:a16="http://schemas.microsoft.com/office/drawing/2014/main" val="20000"/>
                    </a:ext>
                  </a:extLst>
                </a:gridCol>
              </a:tblGrid>
              <a:tr h="370840">
                <a:tc>
                  <a:txBody>
                    <a:bodyPr/>
                    <a:lstStyle/>
                    <a:p>
                      <a:pPr algn="ctr"/>
                      <a:r>
                        <a:rPr lang="es-MX" sz="4000" dirty="0"/>
                        <a:t>Actividad</a:t>
                      </a:r>
                    </a:p>
                  </a:txBody>
                  <a:tcPr/>
                </a:tc>
                <a:extLst>
                  <a:ext uri="{0D108BD9-81ED-4DB2-BD59-A6C34878D82A}">
                    <a16:rowId xmlns:a16="http://schemas.microsoft.com/office/drawing/2014/main" val="10000"/>
                  </a:ext>
                </a:extLst>
              </a:tr>
              <a:tr h="370840">
                <a:tc>
                  <a:txBody>
                    <a:bodyPr/>
                    <a:lstStyle/>
                    <a:p>
                      <a:pPr algn="ctr"/>
                      <a:endParaRPr lang="es-MX" sz="2800" b="1" dirty="0">
                        <a:effectLst/>
                      </a:endParaRPr>
                    </a:p>
                    <a:p>
                      <a:pPr algn="ctr"/>
                      <a:r>
                        <a:rPr lang="es-MX" sz="2800" b="1" dirty="0">
                          <a:effectLst/>
                        </a:rPr>
                        <a:t>Es</a:t>
                      </a:r>
                      <a:r>
                        <a:rPr lang="es-MX" sz="2800" b="1" baseline="0" dirty="0">
                          <a:effectLst/>
                        </a:rPr>
                        <a:t> muy importante concluir la Asamblea dando gracias a Dios </a:t>
                      </a:r>
                      <a:br>
                        <a:rPr lang="es-MX" sz="2800" b="1" baseline="0" dirty="0">
                          <a:effectLst/>
                        </a:rPr>
                      </a:br>
                      <a:r>
                        <a:rPr lang="es-MX" sz="2800" b="1" baseline="0" dirty="0">
                          <a:effectLst/>
                        </a:rPr>
                        <a:t>y festejando juntos el haber trabajado en comunión y sinodalidad.</a:t>
                      </a:r>
                    </a:p>
                    <a:p>
                      <a:pPr algn="ctr"/>
                      <a:endParaRPr lang="es-MX" sz="2800" b="1" dirty="0">
                        <a:solidFill>
                          <a:schemeClr val="bg1"/>
                        </a:solidFill>
                        <a:effectLs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539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91331" y="916737"/>
            <a:ext cx="6370819" cy="5177273"/>
          </a:xfrm>
        </p:spPr>
        <p:txBody>
          <a:bodyPr>
            <a:noAutofit/>
          </a:bodyPr>
          <a:lstStyle/>
          <a:p>
            <a:r>
              <a:rPr lang="es-MX" sz="3200" b="1" dirty="0">
                <a:latin typeface="+mn-lt"/>
              </a:rPr>
              <a:t>En distintos encuentros se ha pedido que las diferentes instancias diocesanas (vicaria de pastoral, comisiones, dimensiones, seminario, curia y vida consagrada) ofrezcan subsidios que fortalezcan el proceso diocesano y animen la vida de nuestras comunidades parroquiales. </a:t>
            </a:r>
            <a:br>
              <a:rPr lang="es-MX" sz="3200" b="1" dirty="0">
                <a:latin typeface="+mn-lt"/>
              </a:rPr>
            </a:br>
            <a:br>
              <a:rPr lang="es-MX" sz="3200" b="1" dirty="0">
                <a:latin typeface="+mn-lt"/>
              </a:rPr>
            </a:br>
            <a:r>
              <a:rPr lang="es-MX" sz="3200" b="1" dirty="0">
                <a:latin typeface="+mn-lt"/>
              </a:rPr>
              <a:t>Para ir logrando esto, es necesario que la pastoral funcional escuche a la pastoral territorial.</a:t>
            </a:r>
          </a:p>
        </p:txBody>
      </p:sp>
      <p:sp>
        <p:nvSpPr>
          <p:cNvPr id="5" name="Rectángulo 4"/>
          <p:cNvSpPr/>
          <p:nvPr/>
        </p:nvSpPr>
        <p:spPr>
          <a:xfrm>
            <a:off x="1242568" y="0"/>
            <a:ext cx="4903400" cy="1323439"/>
          </a:xfrm>
          <a:prstGeom prst="rect">
            <a:avLst/>
          </a:prstGeom>
          <a:noFill/>
        </p:spPr>
        <p:txBody>
          <a:bodyPr wrap="square" lIns="91440" tIns="45720" rIns="91440" bIns="45720">
            <a:spAutoFit/>
          </a:bodyPr>
          <a:lstStyle/>
          <a:p>
            <a:pPr algn="ctr"/>
            <a:r>
              <a:rPr lang="es-ES" sz="4000" b="1" dirty="0">
                <a:ln w="0"/>
                <a:solidFill>
                  <a:srgbClr val="663300"/>
                </a:solidFill>
                <a:effectLst>
                  <a:outerShdw blurRad="38100" dist="19050" dir="2700000" algn="tl" rotWithShape="0">
                    <a:schemeClr val="dk1">
                      <a:alpha val="40000"/>
                    </a:schemeClr>
                  </a:outerShdw>
                </a:effectLst>
              </a:rPr>
              <a:t>CRONOGRAMA </a:t>
            </a:r>
            <a:br>
              <a:rPr lang="es-ES" sz="4000" b="1" dirty="0">
                <a:ln w="0"/>
                <a:solidFill>
                  <a:srgbClr val="663300"/>
                </a:solidFill>
                <a:effectLst>
                  <a:outerShdw blurRad="38100" dist="19050" dir="2700000" algn="tl" rotWithShape="0">
                    <a:schemeClr val="dk1">
                      <a:alpha val="40000"/>
                    </a:schemeClr>
                  </a:outerShdw>
                </a:effectLst>
              </a:rPr>
            </a:br>
            <a:endParaRPr lang="es-ES" sz="4000" b="1" cap="none" spc="0" dirty="0">
              <a:ln w="0"/>
              <a:solidFill>
                <a:srgbClr val="663300"/>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6" y="1323439"/>
            <a:ext cx="4441371" cy="4485376"/>
          </a:xfrm>
          <a:prstGeom prst="rect">
            <a:avLst/>
          </a:prstGeom>
        </p:spPr>
      </p:pic>
    </p:spTree>
    <p:extLst>
      <p:ext uri="{BB962C8B-B14F-4D97-AF65-F5344CB8AC3E}">
        <p14:creationId xmlns:p14="http://schemas.microsoft.com/office/powerpoint/2010/main" val="306516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537" y="5472253"/>
            <a:ext cx="11144880" cy="1186018"/>
          </a:xfrm>
        </p:spPr>
        <p:txBody>
          <a:bodyPr>
            <a:noAutofit/>
          </a:bodyPr>
          <a:lstStyle/>
          <a:p>
            <a:pPr algn="ctr"/>
            <a:r>
              <a:rPr lang="es-MX" sz="3200" b="1" dirty="0">
                <a:latin typeface="+mn-lt"/>
              </a:rPr>
              <a:t>Para ello se propone seguir el siguiente cronograma para la Asamblea Pastoral de este período 2018-2019.</a:t>
            </a:r>
          </a:p>
        </p:txBody>
      </p:sp>
      <p:sp>
        <p:nvSpPr>
          <p:cNvPr id="4" name="1 Título"/>
          <p:cNvSpPr txBox="1">
            <a:spLocks/>
          </p:cNvSpPr>
          <p:nvPr/>
        </p:nvSpPr>
        <p:spPr>
          <a:xfrm>
            <a:off x="666342" y="779487"/>
            <a:ext cx="4865027" cy="4737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mn-lt"/>
              </a:rPr>
              <a:t>Partiendo de que la base del trabajo pastoral es cada parroquia, entonces es necesario que escuchemos las necesidades reales de las parroquias, para que</a:t>
            </a:r>
          </a:p>
          <a:p>
            <a:r>
              <a:rPr lang="es-MX" sz="3200" b="1" dirty="0">
                <a:latin typeface="+mn-lt"/>
              </a:rPr>
              <a:t>los subsidios sean lo más adecuados y oportunos posibles.</a:t>
            </a: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363"/>
          <a:stretch/>
        </p:blipFill>
        <p:spPr>
          <a:xfrm>
            <a:off x="6310855" y="891542"/>
            <a:ext cx="5501391" cy="4276798"/>
          </a:xfrm>
          <a:prstGeom prst="rect">
            <a:avLst/>
          </a:prstGeom>
          <a:effectLst>
            <a:softEdge rad="127000"/>
          </a:effectLst>
        </p:spPr>
      </p:pic>
    </p:spTree>
    <p:extLst>
      <p:ext uri="{BB962C8B-B14F-4D97-AF65-F5344CB8AC3E}">
        <p14:creationId xmlns:p14="http://schemas.microsoft.com/office/powerpoint/2010/main" val="6113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84297999"/>
              </p:ext>
            </p:extLst>
          </p:nvPr>
        </p:nvGraphicFramePr>
        <p:xfrm>
          <a:off x="659566" y="1252994"/>
          <a:ext cx="10867869" cy="4162648"/>
        </p:xfrm>
        <a:graphic>
          <a:graphicData uri="http://schemas.openxmlformats.org/drawingml/2006/table">
            <a:tbl>
              <a:tblPr firstRow="1" firstCol="1" bandRow="1">
                <a:tableStyleId>{5DA37D80-6434-44D0-A028-1B22A696006F}</a:tableStyleId>
              </a:tblPr>
              <a:tblGrid>
                <a:gridCol w="4706913">
                  <a:extLst>
                    <a:ext uri="{9D8B030D-6E8A-4147-A177-3AD203B41FA5}">
                      <a16:colId xmlns:a16="http://schemas.microsoft.com/office/drawing/2014/main" val="20000"/>
                    </a:ext>
                  </a:extLst>
                </a:gridCol>
                <a:gridCol w="6160956">
                  <a:extLst>
                    <a:ext uri="{9D8B030D-6E8A-4147-A177-3AD203B41FA5}">
                      <a16:colId xmlns:a16="http://schemas.microsoft.com/office/drawing/2014/main" val="20001"/>
                    </a:ext>
                  </a:extLst>
                </a:gridCol>
              </a:tblGrid>
              <a:tr h="663760">
                <a:tc>
                  <a:txBody>
                    <a:bodyPr/>
                    <a:lstStyle/>
                    <a:p>
                      <a:pPr algn="ctr">
                        <a:lnSpc>
                          <a:spcPct val="107000"/>
                        </a:lnSpc>
                        <a:spcAft>
                          <a:spcPts val="0"/>
                        </a:spcAft>
                      </a:pPr>
                      <a:r>
                        <a:rPr lang="es-MX" sz="4000" dirty="0">
                          <a:effectLst/>
                        </a:rPr>
                        <a:t>Tiempo</a:t>
                      </a:r>
                      <a:endParaRPr lang="es-MX"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4000" dirty="0">
                          <a:effectLst/>
                        </a:rPr>
                        <a:t>Instancia Diocesana</a:t>
                      </a:r>
                      <a:endParaRPr lang="es-MX"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63760">
                <a:tc>
                  <a:txBody>
                    <a:bodyPr/>
                    <a:lstStyle/>
                    <a:p>
                      <a:pPr algn="l">
                        <a:lnSpc>
                          <a:spcPct val="107000"/>
                        </a:lnSpc>
                        <a:spcAft>
                          <a:spcPts val="0"/>
                        </a:spcAft>
                      </a:pPr>
                      <a:r>
                        <a:rPr lang="es-MX" sz="2400" b="1" dirty="0">
                          <a:effectLst/>
                        </a:rPr>
                        <a:t>Octubre a diciembre del 2018</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2400" b="1" dirty="0">
                          <a:effectLst/>
                        </a:rPr>
                        <a:t>Asamblea Pastoral a nivel Parroquias</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3760">
                <a:tc>
                  <a:txBody>
                    <a:bodyPr/>
                    <a:lstStyle/>
                    <a:p>
                      <a:pPr algn="l">
                        <a:lnSpc>
                          <a:spcPct val="107000"/>
                        </a:lnSpc>
                        <a:spcAft>
                          <a:spcPts val="0"/>
                        </a:spcAft>
                      </a:pPr>
                      <a:r>
                        <a:rPr lang="es-MX" sz="2400" b="1" dirty="0">
                          <a:effectLst/>
                        </a:rPr>
                        <a:t>Primera quincena de enero del 2019</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2400" b="1" dirty="0">
                          <a:effectLst/>
                        </a:rPr>
                        <a:t>Asamblea Pastoral a nivel Decanato</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3760">
                <a:tc>
                  <a:txBody>
                    <a:bodyPr/>
                    <a:lstStyle/>
                    <a:p>
                      <a:pPr algn="l">
                        <a:lnSpc>
                          <a:spcPct val="107000"/>
                        </a:lnSpc>
                        <a:spcAft>
                          <a:spcPts val="0"/>
                        </a:spcAft>
                      </a:pPr>
                      <a:r>
                        <a:rPr lang="es-MX" sz="2400" b="1" dirty="0">
                          <a:effectLst/>
                        </a:rPr>
                        <a:t>Segunda quincena de enero</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2400" b="1" dirty="0">
                          <a:effectLst/>
                        </a:rPr>
                        <a:t>Asamblea Pastoral a nivel Vicaría Episcopal</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43848">
                <a:tc>
                  <a:txBody>
                    <a:bodyPr/>
                    <a:lstStyle/>
                    <a:p>
                      <a:pPr algn="l">
                        <a:lnSpc>
                          <a:spcPct val="107000"/>
                        </a:lnSpc>
                        <a:spcAft>
                          <a:spcPts val="0"/>
                        </a:spcAft>
                      </a:pPr>
                      <a:r>
                        <a:rPr lang="es-MX" sz="2400" b="1" dirty="0">
                          <a:effectLst/>
                        </a:rPr>
                        <a:t>Primera quincena de febrero</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2400" b="1" dirty="0">
                          <a:effectLst/>
                        </a:rPr>
                        <a:t>Asamblea Pastoral a nivel Comisiones Diocesanas y Vida Consagrada</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63760">
                <a:tc>
                  <a:txBody>
                    <a:bodyPr/>
                    <a:lstStyle/>
                    <a:p>
                      <a:pPr algn="l">
                        <a:lnSpc>
                          <a:spcPct val="107000"/>
                        </a:lnSpc>
                        <a:spcAft>
                          <a:spcPts val="0"/>
                        </a:spcAft>
                      </a:pPr>
                      <a:r>
                        <a:rPr lang="es-MX" sz="2400" b="1" dirty="0">
                          <a:effectLst/>
                        </a:rPr>
                        <a:t>26, 27 y 28 de junio</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2400" b="1" dirty="0">
                          <a:effectLst/>
                        </a:rPr>
                        <a:t>V Asamblea Diocesana de Pastoral</a:t>
                      </a:r>
                      <a:endParaRPr lang="es-MX"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ítulo 1"/>
          <p:cNvSpPr txBox="1">
            <a:spLocks/>
          </p:cNvSpPr>
          <p:nvPr/>
        </p:nvSpPr>
        <p:spPr>
          <a:xfrm>
            <a:off x="1978701" y="14393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a:solidFill>
                  <a:srgbClr val="663300"/>
                </a:solidFill>
                <a:latin typeface="+mn-lt"/>
              </a:rPr>
              <a:t>CRONOGRAMA 2018-2019</a:t>
            </a:r>
            <a:endParaRPr lang="es-MX" sz="4000" dirty="0">
              <a:solidFill>
                <a:srgbClr val="663300"/>
              </a:solidFill>
              <a:latin typeface="+mn-lt"/>
            </a:endParaRPr>
          </a:p>
        </p:txBody>
      </p:sp>
      <p:sp>
        <p:nvSpPr>
          <p:cNvPr id="8" name="Rectángulo 7"/>
          <p:cNvSpPr/>
          <p:nvPr/>
        </p:nvSpPr>
        <p:spPr>
          <a:xfrm>
            <a:off x="4273083" y="6300028"/>
            <a:ext cx="4487493" cy="369332"/>
          </a:xfrm>
          <a:prstGeom prst="rect">
            <a:avLst/>
          </a:prstGeom>
        </p:spPr>
        <p:txBody>
          <a:bodyPr wrap="square">
            <a:spAutoFit/>
          </a:bodyPr>
          <a:lstStyle/>
          <a:p>
            <a:r>
              <a:rPr lang="es-MX" dirty="0"/>
              <a:t>http://www.vicariapastoralgdl.org/</a:t>
            </a:r>
          </a:p>
        </p:txBody>
      </p:sp>
    </p:spTree>
    <p:extLst>
      <p:ext uri="{BB962C8B-B14F-4D97-AF65-F5344CB8AC3E}">
        <p14:creationId xmlns:p14="http://schemas.microsoft.com/office/powerpoint/2010/main" val="6777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1090824"/>
              </p:ext>
            </p:extLst>
          </p:nvPr>
        </p:nvGraphicFramePr>
        <p:xfrm>
          <a:off x="838200" y="1825625"/>
          <a:ext cx="10317052" cy="2926080"/>
        </p:xfrm>
        <a:graphic>
          <a:graphicData uri="http://schemas.openxmlformats.org/drawingml/2006/table">
            <a:tbl>
              <a:tblPr firstRow="1" bandRow="1">
                <a:tableStyleId>{5DA37D80-6434-44D0-A028-1B22A696006F}</a:tableStyleId>
              </a:tblPr>
              <a:tblGrid>
                <a:gridCol w="10317052">
                  <a:extLst>
                    <a:ext uri="{9D8B030D-6E8A-4147-A177-3AD203B41FA5}">
                      <a16:colId xmlns:a16="http://schemas.microsoft.com/office/drawing/2014/main" val="2001435218"/>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4000" b="1" dirty="0">
                          <a:solidFill>
                            <a:srgbClr val="663300"/>
                          </a:solidFill>
                          <a:latin typeface="+mn-lt"/>
                        </a:rPr>
                        <a:t>OBJETIVO GENERAL</a:t>
                      </a:r>
                      <a:endParaRPr lang="es-MX" sz="4000" dirty="0">
                        <a:solidFill>
                          <a:srgbClr val="663300"/>
                        </a:solidFill>
                        <a:latin typeface="+mn-lt"/>
                      </a:endParaRPr>
                    </a:p>
                    <a:p>
                      <a:pPr algn="ctr"/>
                      <a:endParaRPr lang="es-MX" sz="4000" dirty="0"/>
                    </a:p>
                  </a:txBody>
                  <a:tcPr/>
                </a:tc>
                <a:extLst>
                  <a:ext uri="{0D108BD9-81ED-4DB2-BD59-A6C34878D82A}">
                    <a16:rowId xmlns:a16="http://schemas.microsoft.com/office/drawing/2014/main" val="1616015290"/>
                  </a:ext>
                </a:extLst>
              </a:tr>
              <a:tr h="370840">
                <a:tc>
                  <a:txBody>
                    <a:bodyPr/>
                    <a:lstStyle/>
                    <a:p>
                      <a:pPr algn="ctr"/>
                      <a:endParaRPr lang="es-MX" sz="2800" b="1" dirty="0">
                        <a:effectLst/>
                      </a:endParaRPr>
                    </a:p>
                    <a:p>
                      <a:pPr algn="ctr"/>
                      <a:r>
                        <a:rPr lang="es-MX" sz="3600" b="1" dirty="0">
                          <a:effectLst/>
                        </a:rPr>
                        <a:t>Sensibilizarnos en el Proceso Diocesano, mediante la revisión de las Asambleas Diocesanas, para asumirlo.</a:t>
                      </a:r>
                      <a:endParaRPr lang="es-MX" sz="3600" b="1" dirty="0">
                        <a:solidFill>
                          <a:schemeClr val="bg1"/>
                        </a:solidFill>
                        <a:effectLst/>
                      </a:endParaRPr>
                    </a:p>
                  </a:txBody>
                  <a:tcPr/>
                </a:tc>
                <a:extLst>
                  <a:ext uri="{0D108BD9-81ED-4DB2-BD59-A6C34878D82A}">
                    <a16:rowId xmlns:a16="http://schemas.microsoft.com/office/drawing/2014/main" val="649126403"/>
                  </a:ext>
                </a:extLst>
              </a:tr>
            </a:tbl>
          </a:graphicData>
        </a:graphic>
      </p:graphicFrame>
    </p:spTree>
    <p:extLst>
      <p:ext uri="{BB962C8B-B14F-4D97-AF65-F5344CB8AC3E}">
        <p14:creationId xmlns:p14="http://schemas.microsoft.com/office/powerpoint/2010/main" val="181538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07" y="1178601"/>
            <a:ext cx="4275038" cy="3912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1 Título">
            <a:extLst>
              <a:ext uri="{FF2B5EF4-FFF2-40B4-BE49-F238E27FC236}">
                <a16:creationId xmlns:a16="http://schemas.microsoft.com/office/drawing/2014/main" id="{6475E1FF-DBDD-3142-8631-EA6A934CA626}"/>
              </a:ext>
            </a:extLst>
          </p:cNvPr>
          <p:cNvSpPr txBox="1">
            <a:spLocks/>
          </p:cNvSpPr>
          <p:nvPr/>
        </p:nvSpPr>
        <p:spPr>
          <a:xfrm>
            <a:off x="5668424" y="0"/>
            <a:ext cx="5892800" cy="6269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t>En la metodología participativa al debate le llamamos discernimiento, que consiste en descubrir juntos lo que Dios nos está pidiendo; en el discernimiento se reflexiona a la luz de la Palabra de Dios, se habla, se comunica, se propone, se escucha, se prioriza y al final se decide en sinodalidad.</a:t>
            </a:r>
            <a:r>
              <a:rPr lang="es-ES" sz="1600" b="1" dirty="0"/>
              <a:t> </a:t>
            </a:r>
          </a:p>
          <a:p>
            <a:endParaRPr lang="es-ES" sz="1600" b="1" dirty="0"/>
          </a:p>
        </p:txBody>
      </p:sp>
    </p:spTree>
    <p:extLst>
      <p:ext uri="{BB962C8B-B14F-4D97-AF65-F5344CB8AC3E}">
        <p14:creationId xmlns:p14="http://schemas.microsoft.com/office/powerpoint/2010/main" val="27430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381345" y="408562"/>
            <a:ext cx="5505855" cy="5933872"/>
          </a:xfrm>
        </p:spPr>
        <p:txBody>
          <a:bodyPr vert="horz" lIns="91440" tIns="45720" rIns="91440" bIns="45720" rtlCol="0" anchor="b">
            <a:normAutofit/>
          </a:bodyPr>
          <a:lstStyle/>
          <a:p>
            <a:r>
              <a:rPr lang="es-ES_tradnl" sz="3200" b="1" dirty="0"/>
              <a:t>Que nuestra Madre Santísima de Zapopan y nuestros Santos y Beatos Mártires intercedan ante el Señor por nosotros, para que así como Ella y ellos le respondieron, así también nosotros sepamos responderle.</a:t>
            </a:r>
            <a:br>
              <a:rPr lang="es-ES_tradnl" sz="3200" b="1" dirty="0"/>
            </a:br>
            <a:r>
              <a:rPr lang="es-ES_tradnl" sz="3200" b="1" dirty="0"/>
              <a:t> </a:t>
            </a:r>
            <a:br>
              <a:rPr lang="es-ES_tradnl" sz="3200" b="1" dirty="0"/>
            </a:br>
            <a:r>
              <a:rPr lang="es-ES_tradnl" sz="3200" b="1" dirty="0"/>
              <a:t> </a:t>
            </a:r>
            <a:br>
              <a:rPr lang="es-ES_tradnl" sz="3200" b="1" dirty="0"/>
            </a:br>
            <a:r>
              <a:rPr lang="es-ES_tradnl" sz="3200" i="1" dirty="0"/>
              <a:t>Mons. Rafael Hernández Morales </a:t>
            </a:r>
            <a:br>
              <a:rPr lang="es-ES_tradnl" sz="3200" i="1" dirty="0"/>
            </a:br>
            <a:r>
              <a:rPr lang="es-ES_tradnl" sz="3200" b="1" dirty="0"/>
              <a:t>Vicario Episcopal de Pastoral</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1570" r="-2" b="304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71471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93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I.- NEXO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35596"/>
            <a:ext cx="7188199" cy="4783419"/>
          </a:xfrm>
          <a:prstGeom prst="rect">
            <a:avLst/>
          </a:prstGeom>
        </p:spPr>
      </p:pic>
    </p:spTree>
    <p:extLst>
      <p:ext uri="{BB962C8B-B14F-4D97-AF65-F5344CB8AC3E}">
        <p14:creationId xmlns:p14="http://schemas.microsoft.com/office/powerpoint/2010/main" val="17741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330" y="1319133"/>
            <a:ext cx="7466442" cy="5046521"/>
          </a:xfrm>
        </p:spPr>
        <p:txBody>
          <a:bodyPr>
            <a:noAutofit/>
          </a:bodyPr>
          <a:lstStyle/>
          <a:p>
            <a:pPr algn="just"/>
            <a:r>
              <a:rPr lang="es-MX" sz="3600" b="1" dirty="0"/>
              <a:t>1. El Dios de Jesucristo se nos ha revelado como el Señor de la historia porque actúa siempre en ella para ofrecer a su pueblo la salvación. Dios no actúa al margen de la historia sino dentro de ella sin identificarse ni identificar su obra con ella, sino que la trasciende transformándola, al hacerla Historia de Salvación.</a:t>
            </a:r>
            <a:endParaRPr lang="es-MX" sz="3000" b="1" dirty="0"/>
          </a:p>
        </p:txBody>
      </p:sp>
      <p:sp>
        <p:nvSpPr>
          <p:cNvPr id="4" name="Título 1"/>
          <p:cNvSpPr txBox="1">
            <a:spLocks/>
          </p:cNvSpPr>
          <p:nvPr/>
        </p:nvSpPr>
        <p:spPr>
          <a:xfrm>
            <a:off x="414337" y="512907"/>
            <a:ext cx="11501437" cy="84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EL PROCESO DIOCESANO Y SUS INTERPELACIONES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084" y="1878681"/>
            <a:ext cx="3427026" cy="3927423"/>
          </a:xfrm>
          <a:prstGeom prst="rect">
            <a:avLst/>
          </a:prstGeom>
        </p:spPr>
      </p:pic>
    </p:spTree>
    <p:extLst>
      <p:ext uri="{BB962C8B-B14F-4D97-AF65-F5344CB8AC3E}">
        <p14:creationId xmlns:p14="http://schemas.microsoft.com/office/powerpoint/2010/main" val="106069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30853</TotalTime>
  <Words>2708</Words>
  <Application>Microsoft Macintosh PowerPoint</Application>
  <PresentationFormat>Panorámica</PresentationFormat>
  <Paragraphs>141</Paragraphs>
  <Slides>54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Calibri Light</vt:lpstr>
      <vt:lpstr>Source Sans Pro Black</vt:lpstr>
      <vt:lpstr>Times New Roman</vt:lpstr>
      <vt:lpstr>Tema de Office</vt:lpstr>
      <vt:lpstr>Vicaría Diocesana de Pastoral</vt:lpstr>
      <vt:lpstr>El pasado 15 de agosto del año en curso, la Reunión Conjunta, motivada por el mensaje del Sr. Cardenal José Francisco y por la evaluación de la VI Asamblea Diocesana de Pastoral, respondió a la consulta que se le hizo sobre el tema de la VII Asamblea Diocesana de Pastoral; propuso varios temas; mismos que posteriormente se le presentaron al Sr. Cardenal, que es quien determina la temática de la Asamblea.</vt:lpstr>
      <vt:lpstr>La propuesta elegida es la que se refiere a hacer una revisión a las seis Asambleas, con el fin de sensibilizarnos en el proceso y dar paso a asumirlo, pues como dijo el Sr. Cardenal en su mensaje:  “estamos llegando a un momento en el que nos podemos quedar con la claridad de la doctrina, de la reflexión, pero con una actitud que no corresponde a dicha claridad. Por ejemplo la sinodalidad se ha ido entendiendo, pero en muchas actitudes se nota que no la ponemos en práctica (A.RC.15/9/18)”.</vt:lpstr>
      <vt:lpstr>Así pues, estimado agente de pastoral, el folleto que tienes en tus manos, que gustosamente te ofrece el Equipo de la Vicaría de Pastoral, ayudará a que tu instancia, sea de la pastoral territorial o de la funcional, pueda llevar a cabo la Asamblea Pastoral 2019, que dedicaremos a revisar el proceso pastoral que hasta ahora hemos llevado.  A cinco años de haberlo iniciado, de haber quedado en impulsar en nuestra Arquidiócesis la Nueva Evangelización, es oportuno revisar en dónde estamos y clarificar qué sigue.  </vt:lpstr>
      <vt:lpstr>Es muy importante que leamos detenidamente el subsidio, que nos fijemos bien en las indicaciones; que sigamos cuidadosamente los pasos o momentos del método pues este nos lleva como de la mano a jerarquizar las prioridades o acentuaciones para nuestro trabajo pastoral, y no dar pasos en falso. Si nos fijamos bien en las indicaciones sabremos responder a lo que se nos pide.</vt:lpstr>
      <vt:lpstr>Presentación de PowerPoint</vt:lpstr>
      <vt:lpstr>Que nuestra Madre Santísima de Zapopan y nuestros Santos y Beatos Mártires intercedan ante el Señor por nosotros, para que así como Ella y ellos le respondieron, así también nosotros sepamos responderle.     Mons. Rafael Hernández Morales  Vicario Episcopal de Pastoral</vt:lpstr>
      <vt:lpstr>I.- NEXO</vt:lpstr>
      <vt:lpstr>1. El Dios de Jesucristo se nos ha revelado como el Señor de la historia porque actúa siempre en ella para ofrecer a su pueblo la salvación. Dios no actúa al margen de la historia sino dentro de ella sin identificarse ni identificar su obra con ella, sino que la trasciende transformándola, al hacerla Historia de Salvación.</vt:lpstr>
      <vt:lpstr>En Guadalajara, a través de la Iglesia, Dios actuó en el pasado, actúa en el presente y seguirá actuando en el futuro, con nosotros, sin nosotros y a pesar de nosotros: a veces, en nuestra libertad y responsabilidad, los agentes de pastoral hemos actuado con magnanimidad, con grandeza de corazón, como nuestros primeros evangelizadores, que gestaron una nueva realidad de vida, cuya influencia aún perdura entre nosotros, o como los mártires que testificaron con su sangre la fe en Cristo y el amor a la Virgen de Guadalupe.</vt:lpstr>
      <vt:lpstr>Otras veces, los agentes de pastoral nos hemos preocupado de muchas cosas periféricas que priorizamos, como cuando estamos más preocupados de la institución humana, su economía y sus proyectos, descuidando lo esencial del Reino y de sus valores.  Sin embargo, Dios sigue actuando sin nosotros y permite que en medio de nuestras distracciones se vaya construyendo el Reino.</vt:lpstr>
      <vt:lpstr>Otras veces, los agentes actuamos con soberbia, acedia, apatía, pereza o con divisiones; nuestros pecados son públicamente escandalosos y, sin embargo, a pesar de ello y de nosotros, Dios sigue actuando, incluso fuera de las fronteras de la Iglesia donde se vive la experiencia de amor gratuito y generoso, la esencia del cristianismo. </vt:lpstr>
      <vt:lpstr>2.- Hoy, ante la situación de descrédito de la Iglesia, frente a los escándalos de algunos de nosotros, frente a la pecaminosa división contra la comunión y frente a la apatía y acedia que caracteriza a algunas de nuestras actitudes, a quienes deberíamos ser testigos incansables del Evangelio, Dios nos está pidiendo la conversión personal y pastoral, que recobremos el amor primero, que nos dejemos re-encantar por Jesucristo para poder testificar nuestra experiencia con el gozoso convencimiento de que en Él hemos encontrado nuestro gran Tesoro, la Perla Preciosa. </vt:lpstr>
      <vt:lpstr>La conversión es someterlo todo al Reino, someter al Reino nuestras personas, nuestros proyectos, nuestras aspiraciones y anhelos  (DA 366).  El Reino de Dios lo debe ser todo para nosotros.</vt:lpstr>
      <vt:lpstr>Para hacer presente el Reino de los cielos nos ayuda tomar consciencia de las maravillas que Dios ha hecho y sigue haciendo y seguirá haciendo; tomar consciencia de su presencia salvífica en nuestra historia para someter nuestras capacidades organizativas, nuestros métodos, técnicas y herramientas para disponernos a su presencia, a su irrupción graciosa.</vt:lpstr>
      <vt:lpstr>Por esa consciencia de la historización de la salvación, podemos pensar en un proceso pastoral en comunión y participación, en un camino que andamos con los pasos que nuestra Iglesia ha dado a lo largo de su centenaria historia con la mirada puesta en el horizonte del Reino.</vt:lpstr>
      <vt:lpstr>3.- En la pastoral no utilizamos la palabra proceso para socializar la Historia de Salvación, sino para salvar la historia de la sociedad, para redescubrir que la evangelización es gracia, es obra del Espíritu Santo que procede siempre con creatividad y sorpresa, pero también la tarea de la evangelización se ha puesto en nuestras débiles manos, con la precariedad de nuestros métodos y herramientas, por ello, y en obediencia al Magisterio, hemos de planificar para ser más eficientes, hemos buscar un método para que podamos caminar y alcanzar paulatinamente la meta que nos ha dejado el Resucitado como misión.</vt:lpstr>
      <vt:lpstr>Hablamos de proceso cuando se da la conjugación entre tiempo y acción planificada. Por tanto, proceso es la consecución de pasos metódicos dados en vistas a conseguir un fin, y tienen las características de ser pasos sucesivos, graduales y progresivos.</vt:lpstr>
      <vt:lpstr>Sucesivos porque ningún paso dado es abandonado, sino asumido y prepara el siguiente paso que se debe dar; gradual, porque se van dando de forma a veces imperceptible, pero real, sin forzarlos, como consecuencia del caminar “sin prisas, pero sin pausas”; progresivos, porque van adelantando el fin deseado y cada paso va exigiendo, en la lógica del camino, el ampliar el horizonte.</vt:lpstr>
      <vt:lpstr>El caminar que hemos emprendido en nuestra Iglesia diocesana, bajo el episcopado del Sr. Cardenal José Francisco Robles Ortega, nos pide que nos demos cuenta de la sucesión, la gradualidad y el progreso del proceso pastoral y que, si es el momento, ampliemos nuestro horizonte, con una nueva etapa, a la luz de la Iglesia que Cristo quiere en este momento de cambios de paradigmas culturales y de crisis antropológica.</vt:lpstr>
      <vt:lpstr>4.- Conocer y querer el proyecto de Cristo para la Iglesia, nos exige una vuelta al Evangelio, teniendo a Jesucristo y su Reino como única finalidad y a él someter todo, apasionarnos por Jesús y su Reino; convertirnos y sólo bajo sus criterios cribar lo que pensamos, deseamos, hacemos, amamos; cribar nuestras teologías, nuestros proyectos, nuestras acciones, nuestros intereses.</vt:lpstr>
      <vt:lpstr>Nunca debemos ceder a la tentación de voltear a otro horizonte que no sea el del Reino de los cielos ni tener otros criterios que no sean los del Reino. Debemos pedir a Dios que haga arder nuestro corazón para dejar nuestras apatías, acedias, comodidades.</vt:lpstr>
      <vt:lpstr>Quizá no hemos leído la gravedad del tiempo y nos confiamos irresponsablemente, como los judíos antes de la deportación, en la promesa de la perennidad del Templo (Jer 7,1-11); quizá, como la política correcta del burócrata, nos conformamos con administrar lo que hemos recibido, sin la alegría ni la audacia del que se sabe testigo.</vt:lpstr>
      <vt:lpstr>La sociedad actual nos ve que estamos adormilados, aburguesados, anquilosados, mundanos; nos juzgan como idólatras de Mammón, más interesados en el dinero que en el Reino; quizá seguimos en la seguridad que nos da la oveja que acariciamos una y otra vez, olvidándonos de las 99 alejadas que hemos de buscar como pastores… quizá la única oveja se canse de ser esquilada y también se vaya.</vt:lpstr>
      <vt:lpstr>6. El proceso pastoral nos lleva a tener la mirada puesta en Aquel que es el «Camino, la Verdad y la Vida» (Jn 14,6) y caminar dando pasos sucesivos, graduales y progresivos. En este momento, hemos abonado al proceso lo que podríamos llamar la SENSIBILIZACIÓN frente a la exigencia misionera del Evangelio y el reto de la historia presente.</vt:lpstr>
      <vt:lpstr>Hoy el Espíritu nos ha llevado a tocar nuestro corazón como agentes pastorales, para que busquemos actuar tanto personalmente, como en nuestras estructuras, bajo los criterios de espiritualidad de comunión y sinodalidad. Leeremos los pasos dados, en lo que podríamos llamar primera etapa, de forma retrospectiva para darnos cuenta de la concatenación de las pisadas dadas y abrir nuestro horizonte para una nueva etapa.</vt:lpstr>
      <vt:lpstr>7.- De la VI a la I Asamblea podemos ver  ya los pasos dados y su sucesión:  </vt:lpstr>
      <vt:lpstr>a) Tenemos los criterios o acentuaciones para revisar nuestras estructuras pastorales: Espiritualidad de comunión y Sinodalidad. La sinodalidad es expresión de comunión; nos pide tener una gran capacidad de escucha, de generar espacios de participación conforme al ministerio, carisma o servicio de cada uno de los bautizados y una definida y clara opción preferencial por los pobres.</vt:lpstr>
      <vt:lpstr>Presentación de PowerPoint</vt:lpstr>
      <vt:lpstr>c) Tenemos periferias existenciales prioritarias: familias en crisis, jóvenes  en crisis, tejido social roto como concreción de los interlocutores privilegiados para compartir con ellos la vida nueva de Cristo (el para qué de nuestro objetivo).</vt:lpstr>
      <vt:lpstr>Presentación de PowerPoint</vt:lpstr>
      <vt:lpstr>e) Tenemos las 7 líneas de acción como la mística que debe acompañar cada acción pastoral. Cada una de estas líneas debiera concretarse en todas y cada una de las acciones que hacemos como cristianos y como Iglesia.</vt:lpstr>
      <vt:lpstr>Presentación de PowerPoint</vt:lpstr>
      <vt:lpstr>Presentación de PowerPoint</vt:lpstr>
      <vt:lpstr>8.- En el esquema podemos ver que cada paso exige al siguiente de forma gradual y va haciendo posible, de forma progresiva, la realización del objetivo, que no se logra de “golpe y porrazo”, sino a pequeños pasos: sucesivos, graduales y progresivos, como se ha mencionado:                          </vt:lpstr>
      <vt:lpstr>Las actitudes de espiritualidad de comunión y sinodalidad son necesarias para poder evaluar y renovar nuestras estructuras; renovar a la luz de Cristo las estructuras, a fin de ser la Iglesia que Cristo quiere (el primer para qué de nuestro objetivo), es muy necesario para poder compartir su vida nueva y plena a las periferias existenciales prioritarias; éstas concretan el quién necesita más urgentemente la vida nueva de Cristo, que es el último para qué de nuestro objetivo.</vt:lpstr>
      <vt:lpstr>Estas periferias existenciales nos exigen ser animadores del proceso pastoral y tenerlo claro. Las líneas de acción son la mística que puede verdaderamente conducirnos a ser esos animadores cuando no perdemos de vista que ninguna falte en nuestros proyectos y acciones, y así estaremos acercándonos un poco más al cumplimiento de nuestro objetivo.</vt:lpstr>
      <vt:lpstr>9.- Falta todavía más… nos falta mucho… pero tenemos los elementos suficientes para reflexionar, discernir y asumir los pasos de nuestro proceso y ser sus animadores, a fin de pasar a otra etapa, que a su vez supone esta.</vt:lpstr>
      <vt:lpstr>No podremos seguir el proceso, pensando que en las siguientes etapas sean más operativas, sin antes asumir esta etapa fundamental de sensibilizarnos, lo que pide dos cosas fundamentales: dejarnos tocar por el anuncio del kerigma a nosotros primero y fortalecer nuestra formación integral y permanente.</vt:lpstr>
      <vt:lpstr>10.- La asamblea pastoral para el ciclo 2019 nos ayudará a revisar no sólo las actividades de nuestra instancia, sino también a hacer una seria evaluación de cómo hemos entendido, vivido y transmitido la alegría del Evangelio en nuestra Iglesia Diocesana de Guadalajara. </vt:lpstr>
      <vt:lpstr>Lo haremos ayudados de las herramientas que nos ofrece la metodología participativa y del proceso que, bajo la guía del Espíritu Santo, se ha emprendido, asumiendo agradecidos los pasos que se han dado, vislumbrando y generando un futuro esperanzador y actuando con responsabilidad histórica en el momento presente.  </vt:lpstr>
      <vt:lpstr>INTRODUCCIÓN</vt:lpstr>
      <vt:lpstr>Presentación de PowerPoint</vt:lpstr>
      <vt:lpstr>2.-¿Quiénes participan  en la Asamblea Pastoral?</vt:lpstr>
      <vt:lpstr>Presentación de PowerPoint</vt:lpstr>
      <vt:lpstr>I.- Pasos Previos</vt:lpstr>
      <vt:lpstr>II.- Ver con los ojos del Padre</vt:lpstr>
      <vt:lpstr>Presentación de PowerPoint</vt:lpstr>
      <vt:lpstr>IV.- Actuar con la fuerza del Espíritu Santo</vt:lpstr>
      <vt:lpstr>Presentación de PowerPoint</vt:lpstr>
      <vt:lpstr>En distintos encuentros se ha pedido que las diferentes instancias diocesanas (vicaria de pastoral, comisiones, dimensiones, seminario, curia y vida consagrada) ofrezcan subsidios que fortalezcan el proceso diocesano y animen la vida de nuestras comunidades parroquiales.   Para ir logrando esto, es necesario que la pastoral funcional escuche a la pastoral territorial.</vt:lpstr>
      <vt:lpstr>Para ello se propone seguir el siguiente cronograma para la Asamblea Pastoral de este período 2018-2019.</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del Subsidio para realizar la Asamblea Pastoral 2015</dc:title>
  <dc:creator>User</dc:creator>
  <cp:lastModifiedBy>Mauricio Muratalla Hernandez</cp:lastModifiedBy>
  <cp:revision>556</cp:revision>
  <dcterms:created xsi:type="dcterms:W3CDTF">2014-10-13T21:26:52Z</dcterms:created>
  <dcterms:modified xsi:type="dcterms:W3CDTF">2018-10-18T03:53:10Z</dcterms:modified>
</cp:coreProperties>
</file>